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644" r:id="rId2"/>
    <p:sldId id="645" r:id="rId3"/>
    <p:sldId id="550" r:id="rId4"/>
    <p:sldId id="592" r:id="rId5"/>
    <p:sldId id="551" r:id="rId6"/>
    <p:sldId id="603" r:id="rId7"/>
    <p:sldId id="638" r:id="rId8"/>
    <p:sldId id="627" r:id="rId9"/>
    <p:sldId id="594" r:id="rId10"/>
    <p:sldId id="596" r:id="rId11"/>
    <p:sldId id="593" r:id="rId12"/>
    <p:sldId id="602" r:id="rId13"/>
    <p:sldId id="599" r:id="rId14"/>
    <p:sldId id="631" r:id="rId15"/>
    <p:sldId id="639" r:id="rId16"/>
    <p:sldId id="628" r:id="rId17"/>
    <p:sldId id="629" r:id="rId18"/>
    <p:sldId id="630" r:id="rId19"/>
    <p:sldId id="605" r:id="rId20"/>
    <p:sldId id="636" r:id="rId21"/>
    <p:sldId id="598" r:id="rId22"/>
    <p:sldId id="633" r:id="rId23"/>
    <p:sldId id="635" r:id="rId24"/>
    <p:sldId id="640" r:id="rId25"/>
    <p:sldId id="641" r:id="rId26"/>
    <p:sldId id="553" r:id="rId27"/>
    <p:sldId id="549" r:id="rId28"/>
    <p:sldId id="642" r:id="rId29"/>
    <p:sldId id="643" r:id="rId30"/>
    <p:sldId id="634" r:id="rId31"/>
    <p:sldId id="637" r:id="rId32"/>
    <p:sldId id="579" r:id="rId33"/>
    <p:sldId id="581" r:id="rId34"/>
    <p:sldId id="588" r:id="rId35"/>
    <p:sldId id="589" r:id="rId36"/>
    <p:sldId id="646" r:id="rId37"/>
  </p:sldIdLst>
  <p:sldSz cx="9906000" cy="6858000" type="A4"/>
  <p:notesSz cx="6858000" cy="9028113"/>
  <p:defaultTextStyle>
    <a:defPPr>
      <a:defRPr lang="en-US"/>
    </a:defPPr>
    <a:lvl1pPr algn="just" rtl="0" eaLnBrk="0" fontAlgn="base" hangingPunct="0">
      <a:spcBef>
        <a:spcPct val="30000"/>
      </a:spcBef>
      <a:spcAft>
        <a:spcPct val="0"/>
      </a:spcAft>
      <a:defRPr sz="1000" kern="1200">
        <a:solidFill>
          <a:schemeClr val="tx1"/>
        </a:solidFill>
        <a:latin typeface="Arial" charset="0"/>
        <a:ea typeface="+mn-ea"/>
        <a:cs typeface="+mn-cs"/>
      </a:defRPr>
    </a:lvl1pPr>
    <a:lvl2pPr marL="457200" algn="just" rtl="0" eaLnBrk="0" fontAlgn="base" hangingPunct="0">
      <a:spcBef>
        <a:spcPct val="30000"/>
      </a:spcBef>
      <a:spcAft>
        <a:spcPct val="0"/>
      </a:spcAft>
      <a:defRPr sz="1000" kern="1200">
        <a:solidFill>
          <a:schemeClr val="tx1"/>
        </a:solidFill>
        <a:latin typeface="Arial" charset="0"/>
        <a:ea typeface="+mn-ea"/>
        <a:cs typeface="+mn-cs"/>
      </a:defRPr>
    </a:lvl2pPr>
    <a:lvl3pPr marL="914400" algn="just" rtl="0" eaLnBrk="0" fontAlgn="base" hangingPunct="0">
      <a:spcBef>
        <a:spcPct val="30000"/>
      </a:spcBef>
      <a:spcAft>
        <a:spcPct val="0"/>
      </a:spcAft>
      <a:defRPr sz="1000" kern="1200">
        <a:solidFill>
          <a:schemeClr val="tx1"/>
        </a:solidFill>
        <a:latin typeface="Arial" charset="0"/>
        <a:ea typeface="+mn-ea"/>
        <a:cs typeface="+mn-cs"/>
      </a:defRPr>
    </a:lvl3pPr>
    <a:lvl4pPr marL="1371600" algn="just" rtl="0" eaLnBrk="0" fontAlgn="base" hangingPunct="0">
      <a:spcBef>
        <a:spcPct val="30000"/>
      </a:spcBef>
      <a:spcAft>
        <a:spcPct val="0"/>
      </a:spcAft>
      <a:defRPr sz="1000" kern="1200">
        <a:solidFill>
          <a:schemeClr val="tx1"/>
        </a:solidFill>
        <a:latin typeface="Arial" charset="0"/>
        <a:ea typeface="+mn-ea"/>
        <a:cs typeface="+mn-cs"/>
      </a:defRPr>
    </a:lvl4pPr>
    <a:lvl5pPr marL="1828800" algn="just" rtl="0" eaLnBrk="0" fontAlgn="base" hangingPunct="0">
      <a:spcBef>
        <a:spcPct val="3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120">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2787" autoAdjust="0"/>
  </p:normalViewPr>
  <p:slideViewPr>
    <p:cSldViewPr>
      <p:cViewPr varScale="1">
        <p:scale>
          <a:sx n="44" d="100"/>
          <a:sy n="44" d="100"/>
        </p:scale>
        <p:origin x="1282" y="48"/>
      </p:cViewPr>
      <p:guideLst>
        <p:guide orient="horz" pos="2208"/>
        <p:guide pos="312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44"/>
    </p:cViewPr>
  </p:sorterViewPr>
  <p:notesViewPr>
    <p:cSldViewPr>
      <p:cViewPr>
        <p:scale>
          <a:sx n="100" d="100"/>
          <a:sy n="100" d="100"/>
        </p:scale>
        <p:origin x="-250" y="1258"/>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2"/>
                </a:solidFill>
              </a:defRPr>
            </a:lvl1pPr>
          </a:lstStyle>
          <a:p>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2"/>
                </a:solidFill>
              </a:defRPr>
            </a:lvl1pPr>
          </a:lstStyle>
          <a:p>
            <a:fld id="{4721E4B6-06FB-4A45-940F-4111B124D366}" type="slidenum">
              <a:rPr lang="es-ES_tradnl"/>
              <a:pPr/>
              <a:t>‹Nº›</a:t>
            </a:fld>
            <a:endParaRPr lang="es-ES_tradnl"/>
          </a:p>
        </p:txBody>
      </p:sp>
    </p:spTree>
    <p:extLst>
      <p:ext uri="{BB962C8B-B14F-4D97-AF65-F5344CB8AC3E}">
        <p14:creationId xmlns:p14="http://schemas.microsoft.com/office/powerpoint/2010/main" val="4294705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es-ES_tradnl"/>
          </a:p>
        </p:txBody>
      </p:sp>
      <p:sp>
        <p:nvSpPr>
          <p:cNvPr id="12292" name="Rectangle 4"/>
          <p:cNvSpPr>
            <a:spLocks noGrp="1" noRot="1" noChangeAspect="1" noChangeArrowheads="1" noTextEdit="1"/>
          </p:cNvSpPr>
          <p:nvPr>
            <p:ph type="sldImg" idx="2"/>
          </p:nvPr>
        </p:nvSpPr>
        <p:spPr bwMode="auto">
          <a:xfrm>
            <a:off x="985838" y="677863"/>
            <a:ext cx="4887912" cy="3384550"/>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D3117D5C-7D43-4EFF-9312-1D6D05C22B46}" type="slidenum">
              <a:rPr lang="es-ES_tradnl"/>
              <a:pPr/>
              <a:t>‹Nº›</a:t>
            </a:fld>
            <a:endParaRPr lang="es-ES_tradnl"/>
          </a:p>
        </p:txBody>
      </p:sp>
    </p:spTree>
    <p:extLst>
      <p:ext uri="{BB962C8B-B14F-4D97-AF65-F5344CB8AC3E}">
        <p14:creationId xmlns:p14="http://schemas.microsoft.com/office/powerpoint/2010/main" val="511886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7425" y="677863"/>
            <a:ext cx="4884738" cy="3382962"/>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11</a:t>
            </a:r>
          </a:p>
          <a:p>
            <a:pPr algn="ctr"/>
            <a:r>
              <a:rPr lang="es-MX" sz="1800" b="1" dirty="0">
                <a:latin typeface="Verdana" pitchFamily="34" charset="0"/>
              </a:rPr>
              <a:t>3-0-9 Tecbared-Introcom-11-2020-1.pptx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BEDF5-D1B3-4E18-A77A-8870CAAA939D}" type="slidenum">
              <a:rPr lang="es-ES_tradnl"/>
              <a:pPr/>
              <a:t>22</a:t>
            </a:fld>
            <a:endParaRPr lang="es-ES_tradnl"/>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pPr lvl="2" algn="just">
              <a:buFont typeface="Wingdings" pitchFamily="2" charset="2"/>
              <a:buNone/>
            </a:pPr>
            <a:r>
              <a:rPr lang="es-ES" sz="700" b="1"/>
              <a:t>Flujo de datos superior a 200 Mbps.</a:t>
            </a:r>
          </a:p>
          <a:p>
            <a:pPr lvl="2" algn="just">
              <a:buFont typeface="Wingdings" pitchFamily="2" charset="2"/>
              <a:buNone/>
            </a:pPr>
            <a:r>
              <a:rPr lang="es-ES" sz="700" b="1"/>
              <a:t>Full dúplex, punto a multipunto, paquete orientado a enlace de comunicaciones.</a:t>
            </a:r>
          </a:p>
          <a:p>
            <a:pPr lvl="2" algn="just">
              <a:buFont typeface="Wingdings" pitchFamily="2" charset="2"/>
              <a:buNone/>
            </a:pPr>
            <a:r>
              <a:rPr lang="es-ES" sz="700" b="1"/>
              <a:t>Cumple los estándares del ETSI y CENELEC.</a:t>
            </a:r>
          </a:p>
          <a:p>
            <a:pPr lvl="2" algn="just">
              <a:buFont typeface="Wingdings" pitchFamily="2" charset="2"/>
              <a:buNone/>
            </a:pPr>
            <a:r>
              <a:rPr lang="es-ES" sz="700" b="1"/>
              <a:t>1280 portadoras OFDM adaptativas para conseguir el máximo flujo sobre cualquier red.</a:t>
            </a:r>
          </a:p>
          <a:p>
            <a:pPr lvl="2" algn="just">
              <a:buFont typeface="Wingdings" pitchFamily="2" charset="2"/>
              <a:buNone/>
            </a:pPr>
            <a:r>
              <a:rPr lang="es-ES" sz="700" b="1"/>
              <a:t>Monitorización de la SNR del canal continuamente. Opera por debajo de -1 dB de SNR.</a:t>
            </a:r>
          </a:p>
          <a:p>
            <a:pPr lvl="2" algn="just">
              <a:buFont typeface="Wingdings" pitchFamily="2" charset="2"/>
              <a:buNone/>
            </a:pPr>
            <a:r>
              <a:rPr lang="es-ES" sz="700" b="1"/>
              <a:t>Empleo de control de errores mediante códigos bloque Reed Solomon.</a:t>
            </a:r>
          </a:p>
          <a:p>
            <a:pPr lvl="2" algn="just">
              <a:buFont typeface="Wingdings" pitchFamily="2" charset="2"/>
              <a:buNone/>
            </a:pPr>
            <a:r>
              <a:rPr lang="es-ES" sz="700" b="1"/>
              <a:t>Ratios de error optimizados para TCP/IP, y programable para cualquier aplicación.</a:t>
            </a:r>
          </a:p>
          <a:p>
            <a:pPr lvl="2" algn="just">
              <a:buFont typeface="Wingdings" pitchFamily="2" charset="2"/>
              <a:buNone/>
            </a:pPr>
            <a:r>
              <a:rPr lang="es-ES" sz="700" b="1"/>
              <a:t>Soporte de encriptación y SNMP.</a:t>
            </a:r>
          </a:p>
          <a:p>
            <a:pPr lvl="2" algn="just">
              <a:buFont typeface="Wingdings" pitchFamily="2" charset="2"/>
              <a:buNone/>
            </a:pPr>
            <a:r>
              <a:rPr lang="es-ES" sz="700" b="1"/>
              <a:t>Control de QoS (Quality of service, calidad de servicio)</a:t>
            </a:r>
          </a:p>
          <a:p>
            <a:pPr lvl="2" algn="just">
              <a:buFont typeface="Wingdings" pitchFamily="2" charset="2"/>
              <a:buNone/>
            </a:pPr>
            <a:r>
              <a:rPr lang="es-ES" sz="700" b="1"/>
              <a:t>Hasta 254 usuarios, (512 en versiones posteriores)</a:t>
            </a:r>
          </a:p>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D0BE4-98A5-4ABE-87FC-D3BF30491202}" type="slidenum">
              <a:rPr lang="es-ES_tradnl"/>
              <a:pPr/>
              <a:t>24</a:t>
            </a:fld>
            <a:endParaRPr lang="es-ES_tradnl"/>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B55C-425C-4D13-8259-705042E77869}" type="slidenum">
              <a:rPr lang="es-ES_tradnl"/>
              <a:pPr/>
              <a:t>25</a:t>
            </a:fld>
            <a:endParaRPr lang="es-ES_tradnl"/>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4B4C3-A4E0-4958-AE97-36162EC650CD}" type="slidenum">
              <a:rPr lang="es-ES_tradnl"/>
              <a:pPr/>
              <a:t>28</a:t>
            </a:fld>
            <a:endParaRPr lang="es-ES_tradnl"/>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Julio de 2000</a:t>
            </a:r>
            <a:r>
              <a:rPr lang="es-AR"/>
              <a:t>. ENDESA. Barcelona (25 clientes)</a:t>
            </a:r>
          </a:p>
          <a:p>
            <a:pPr eaLnBrk="1" hangingPunct="1">
              <a:spcBef>
                <a:spcPct val="0"/>
              </a:spcBef>
            </a:pPr>
            <a:r>
              <a:rPr lang="es-AR" b="1"/>
              <a:t>Noviembre de 2000</a:t>
            </a:r>
            <a:r>
              <a:rPr lang="es-AR"/>
              <a:t> ENDESA. Sevilla (25 clientes) </a:t>
            </a:r>
          </a:p>
          <a:p>
            <a:pPr eaLnBrk="1" hangingPunct="1">
              <a:spcBef>
                <a:spcPct val="0"/>
              </a:spcBef>
            </a:pPr>
            <a:r>
              <a:rPr lang="es-AR" b="1"/>
              <a:t>Diciembre de 2001. </a:t>
            </a:r>
            <a:r>
              <a:rPr lang="es-AR"/>
              <a:t>Santiago de Chile (50 clientes)</a:t>
            </a:r>
          </a:p>
          <a:p>
            <a:r>
              <a:rPr lang="es-AR" b="1"/>
              <a:t>2002 -</a:t>
            </a:r>
            <a:r>
              <a:rPr lang="es-AR"/>
              <a:t> Zaragoza, con 2500 clientes ASCOM (3 Mbps). DS2 (20 Mbps). IBERDROLA. Madrid, Toledo y Valencia. ASCOM, NAMS, DS2. UNIÓN FENOSA. </a:t>
            </a:r>
          </a:p>
          <a:p>
            <a:r>
              <a:rPr lang="es-AR" b="1"/>
              <a:t>Octubre de 2003</a:t>
            </a:r>
            <a:r>
              <a:rPr lang="es-AR"/>
              <a:t>. Endesa, Iberdrola y Unión Fenosa obtienen licencia C1 con el fin de explotar una red de telecomunicaciones con tecnología PLC.</a:t>
            </a:r>
          </a:p>
          <a:p>
            <a:r>
              <a:rPr lang="es-AR" b="1"/>
              <a:t>Octubre 2003.</a:t>
            </a:r>
            <a:r>
              <a:rPr lang="es-AR"/>
              <a:t> Lanzamiento comercial. IBERDROLA (Madrid) y ENDESA (Zaragoza).</a:t>
            </a:r>
          </a:p>
          <a:p>
            <a:r>
              <a:rPr lang="en-US" sz="400" b="1"/>
              <a:t>USA.</a:t>
            </a:r>
            <a:r>
              <a:rPr lang="en-US" sz="400"/>
              <a:t> </a:t>
            </a:r>
            <a:r>
              <a:rPr lang="en-US" sz="400">
                <a:solidFill>
                  <a:srgbClr val="000000"/>
                </a:solidFill>
              </a:rPr>
              <a:t>La ciudad de Manassas en Virginia en octubre del 2005 emprendió un lanzamiento a gran escala de BPL usando la tecnología de MainNet. Ofreció un servicio de10 Mbps por menos de US $ 30 por mes a sus 35.000 ciudadanos.</a:t>
            </a:r>
            <a:endParaRPr lang="es-AR"/>
          </a:p>
          <a:p>
            <a:pPr eaLnBrk="1" hangingPunct="1"/>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B06E8-F8BA-4783-8871-B44598AE0AC7}" type="slidenum">
              <a:rPr lang="es-ES_tradnl"/>
              <a:pPr/>
              <a:t>29</a:t>
            </a:fld>
            <a:endParaRPr lang="es-ES_tradnl"/>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Enero de 2006</a:t>
            </a:r>
            <a:r>
              <a:rPr lang="es-AR"/>
              <a:t>, Rumania, Ministerio de Comunicaciones y Tecnologías presentó un juicio PLC en la localidad rural de Mures, prueba realizada en 50 hogares. Si tiene éxito.  La tecnología se extenderá a otras zonas rurales</a:t>
            </a:r>
          </a:p>
          <a:p>
            <a:pPr eaLnBrk="1" hangingPunct="1">
              <a:spcBef>
                <a:spcPct val="0"/>
              </a:spcBef>
            </a:pPr>
            <a:r>
              <a:rPr lang="es-AR" b="1"/>
              <a:t>Abril  de 2006</a:t>
            </a:r>
            <a:r>
              <a:rPr lang="es-AR"/>
              <a:t>, California, inicio de pruebas de acceso a Internet utilizando las líneas eléctricas</a:t>
            </a:r>
          </a:p>
          <a:p>
            <a:pPr eaLnBrk="1" hangingPunct="1">
              <a:spcBef>
                <a:spcPct val="0"/>
              </a:spcBef>
            </a:pPr>
            <a:r>
              <a:rPr lang="es-AR" b="1"/>
              <a:t>Junio de 2006</a:t>
            </a:r>
            <a:r>
              <a:rPr lang="es-AR"/>
              <a:t>,  Cierre parcial de las pruebas realizadas en Manassas (Virginia)</a:t>
            </a:r>
          </a:p>
          <a:p>
            <a:pPr eaLnBrk="1" hangingPunct="1">
              <a:spcBef>
                <a:spcPct val="0"/>
              </a:spcBef>
            </a:pPr>
            <a:r>
              <a:rPr lang="es-AR" b="1"/>
              <a:t>Abril de 2007 </a:t>
            </a:r>
            <a:r>
              <a:rPr lang="es-AR"/>
              <a:t>Motorola decide cerrar sus pruebas de MV, planea volver solo para dispositivos de ultima milla</a:t>
            </a:r>
          </a:p>
          <a:p>
            <a:pPr eaLnBrk="1" hangingPunct="1">
              <a:spcBef>
                <a:spcPct val="0"/>
              </a:spcBef>
            </a:pPr>
            <a:r>
              <a:rPr lang="es-AR" b="1"/>
              <a:t>Mayo de 2007 </a:t>
            </a:r>
            <a:r>
              <a:rPr lang="es-AR"/>
              <a:t>Iberdrola y Endesa terminaron sus proyectos de implementar PLC</a:t>
            </a:r>
          </a:p>
          <a:p>
            <a:pPr eaLnBrk="1" hangingPunct="1">
              <a:spcBef>
                <a:spcPct val="0"/>
              </a:spcBef>
            </a:pPr>
            <a:r>
              <a:rPr lang="es-AR" b="1"/>
              <a:t>Mayo de 2008</a:t>
            </a:r>
            <a:r>
              <a:rPr lang="es-AR"/>
              <a:t>, Argentina, Edenor realiza prueba piloto de tecnología PLC en zona Oeste del gran Bs. As. Y edificio J.B. Justo de la Cap. Fed.</a:t>
            </a:r>
          </a:p>
          <a:p>
            <a:pPr eaLnBrk="1" hangingPunct="1">
              <a:spcBef>
                <a:spcPct val="0"/>
              </a:spcBef>
            </a:pPr>
            <a:r>
              <a:rPr lang="es-AR" b="1"/>
              <a:t>Septiembre de 2008</a:t>
            </a:r>
            <a:r>
              <a:rPr lang="es-AR"/>
              <a:t>, Federación Rusa, El único proveedor de BPL Electro-com finalizo despliegues en Moscú por razones económicas</a:t>
            </a:r>
          </a:p>
          <a:p>
            <a:pPr eaLnBrk="1" hangingPunct="1">
              <a:spcBef>
                <a:spcPct val="0"/>
              </a:spcBef>
            </a:pPr>
            <a:r>
              <a:rPr lang="es-AR" b="1"/>
              <a:t>Enero de 2009</a:t>
            </a:r>
            <a:r>
              <a:rPr lang="es-AR"/>
              <a:t>, Barreirinhas Brasil,  inicio de pruebas en zona rural</a:t>
            </a:r>
          </a:p>
          <a:p>
            <a:pPr eaLnBrk="1" hangingPunct="1"/>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36</a:t>
            </a:fld>
            <a:endParaRPr lang="es-ES_tradnl"/>
          </a:p>
        </p:txBody>
      </p:sp>
    </p:spTree>
    <p:extLst>
      <p:ext uri="{BB962C8B-B14F-4D97-AF65-F5344CB8AC3E}">
        <p14:creationId xmlns:p14="http://schemas.microsoft.com/office/powerpoint/2010/main" val="248459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FDB1BE-0859-4AE0-AC41-1AC8EC5FF42C}" type="slidenum">
              <a:rPr lang="es-ES_tradnl"/>
              <a:pPr/>
              <a:t>3</a:t>
            </a:fld>
            <a:endParaRPr lang="es-ES_tradnl"/>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w="57150" cap="flat" algn="ctr">
            <a:solidFill>
              <a:srgbClr val="333333"/>
            </a:solidFill>
          </a:ln>
        </p:spPr>
        <p:txBody>
          <a:bodyPr/>
          <a:lstStyle/>
          <a:p>
            <a:pPr algn="just"/>
            <a:r>
              <a:rPr lang="es-ES" sz="1000">
                <a:latin typeface="Arial" charset="0"/>
              </a:rPr>
              <a:t>La reutilización de la Red Eléctrica existente significa reducción de costos y proporciona un acceso a la Banda Ancha y a la interconexión entre dispositivos. Históricamente, los sistemas de PLC, estaban limitados a velocidades de transferencia de datos relativamente bajas, típicamente menos de 500 Kbps. Estos sistemas con baja tasa de transferencia todavía están en uso en aplicaciones como telecontrol, tal es el caso de interruptores en instalaciones domésticas y en el caso de empresas proveedoras de servicios eléctricos para supervisión de sistemas, comunicaciones de datos y telefonía. Hoy en día se cuenta con las tecnologías suficientes como para adaptar esta tecnología a la transmisión de datos a altas velocidades. Los nuevos sistemas utilizan técnicas de acceso al medio muy modernas y eficientes, con altos rendimientos Bit/Baudio, inmunidad al ruido y tolerancia a los cambios eléctricos del medio (GMSK, DSSS, FHSS, OFDM). A nivel de usuario la conectividad está proporcionada en base al conjunto de protocolos TCP/IP, proveyendo a los equipos terminales capacidades multimedia en base a los estándares H.323 y complementarios.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0EA9B-9BEB-4095-9AB7-E898FF5A614F}" type="slidenum">
              <a:rPr lang="es-ES_tradnl"/>
              <a:pPr/>
              <a:t>4</a:t>
            </a:fld>
            <a:endParaRPr lang="es-ES_tradnl"/>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a:noFill/>
          <a:ln w="57150">
            <a:solidFill>
              <a:srgbClr val="333333"/>
            </a:solidFill>
          </a:ln>
        </p:spPr>
        <p:txBody>
          <a:bodyPr/>
          <a:lstStyle/>
          <a:p>
            <a:pPr algn="just"/>
            <a:r>
              <a:rPr lang="en-US" sz="1000">
                <a:latin typeface="Arial" charset="0"/>
              </a:rPr>
              <a:t>P</a:t>
            </a:r>
            <a:r>
              <a:rPr lang="es-ES" sz="1000">
                <a:latin typeface="Arial" charset="0"/>
              </a:rPr>
              <a:t>ower Line Comunication (PLC) es el nombre dado a la tecnología que permite transportar datos, mediante la red de suministro eléctrico, su principal atractivo radica, por un lado, en la posibilidad de conectarse a Internet a altas velocidades mediante la red eléctrica y por el otro, en que los costos de implementación son bajos, ya que PLC utiliza las redes de distribución de electricidad para transmitir los datos. La energía eléctrica llega a los usuarios en forma de corriente alterna de baja frecuencia (50 Hz). PLC utiliza portadoras de altas frecuencias para transportar los datos (1 a 30 Mhz) para lo cual es necesario realizar una adaptación de la red en cuestión. Las redes eléctricas pueden dividirse en tres tramos:</a:t>
            </a:r>
            <a:endParaRPr lang="es-AR" sz="1000" i="1">
              <a:latin typeface="Arial" charset="0"/>
            </a:endParaRPr>
          </a:p>
          <a:p>
            <a:pPr algn="just"/>
            <a:r>
              <a:rPr lang="es-AR" sz="1000" i="1">
                <a:latin typeface="Arial" charset="0"/>
              </a:rPr>
              <a:t>Alta tensión (110-380 KV)</a:t>
            </a:r>
            <a:r>
              <a:rPr lang="es-AR" sz="1000">
                <a:latin typeface="Arial" charset="0"/>
              </a:rPr>
              <a:t>: Redes que conectan las estaciones de energía con grandes regiones o con grandes clientes.  </a:t>
            </a:r>
            <a:endParaRPr lang="es-AR" sz="1000" i="1">
              <a:latin typeface="Arial" charset="0"/>
            </a:endParaRPr>
          </a:p>
          <a:p>
            <a:pPr algn="just"/>
            <a:r>
              <a:rPr lang="es-AR" sz="1000" i="1">
                <a:latin typeface="Arial" charset="0"/>
              </a:rPr>
              <a:t>Media tensión (MV) (1-30 KV):</a:t>
            </a:r>
            <a:r>
              <a:rPr lang="es-AR" sz="1000">
                <a:latin typeface="Arial" charset="0"/>
              </a:rPr>
              <a:t> Redes eléctricas que abastecen a grandes áreas, ciudades y grandes clientes comerciales e industriales. Las redes de media tensión son realizadas por medio de una combinación de cables subterráneos y aéreos.</a:t>
            </a:r>
            <a:endParaRPr lang="es-AR" sz="1000" i="1">
              <a:latin typeface="Arial" charset="0"/>
            </a:endParaRPr>
          </a:p>
          <a:p>
            <a:pPr algn="just"/>
            <a:r>
              <a:rPr lang="es-AR" sz="1000" i="1">
                <a:latin typeface="Arial" charset="0"/>
              </a:rPr>
              <a:t>Baja tensión (230/400V):</a:t>
            </a:r>
            <a:r>
              <a:rPr lang="es-AR" sz="1000">
                <a:latin typeface="Arial" charset="0"/>
              </a:rPr>
              <a:t> Estas redes de alimentación abastecen a los usuarios finales. Su longitud generalmente es un poco mas de cien metros. </a:t>
            </a:r>
            <a:r>
              <a:rPr lang="es-ES" sz="1000">
                <a:latin typeface="Arial" charset="0"/>
              </a:rPr>
              <a:t>En áreas urbanas, las redes de baja tensión son realizadas por medio de cables aéreos, por lo contrario en áreas rurales generalmente están realizadas por medio de cable subterráneos.</a:t>
            </a:r>
          </a:p>
          <a:p>
            <a:pPr algn="just"/>
            <a:r>
              <a:rPr lang="es-ES" sz="1000">
                <a:latin typeface="Arial" charset="0"/>
              </a:rPr>
              <a:t>La zona de aplicación de PLC, se remite a las redes de media  y baja tensión utilizando la tecnología DS2. Este estudio se enfoca en la aplicación de PLC en la red de media/baja tensión, ya que este escrito se enfoca a la realización de la última milla de las redes de acceso de telecomunicaciones. El desarrollo actual de la tecnología PLC se dirige hacia usos de redes de acceso incluyendo el área in home.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D8BE6-0CD1-4179-B772-1C63D5B63E9A}" type="slidenum">
              <a:rPr lang="es-ES_tradnl"/>
              <a:pPr/>
              <a:t>5</a:t>
            </a:fld>
            <a:endParaRPr lang="es-ES_tradnl"/>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11E3B-CB91-46FA-807F-B4F973AD24F6}" type="slidenum">
              <a:rPr lang="es-ES_tradnl"/>
              <a:pPr/>
              <a:t>7</a:t>
            </a:fld>
            <a:endParaRPr lang="es-ES_tradnl"/>
          </a:p>
        </p:txBody>
      </p:sp>
      <p:sp>
        <p:nvSpPr>
          <p:cNvPr id="679938"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ln/>
        </p:spPr>
        <p:txBody>
          <a:bodyPr/>
          <a:lstStyle/>
          <a:p>
            <a:pPr>
              <a:spcBef>
                <a:spcPct val="0"/>
              </a:spcBef>
              <a:buFontTx/>
              <a:buChar char="•"/>
            </a:pPr>
            <a:r>
              <a:rPr lang="es-ES"/>
              <a:t> </a:t>
            </a:r>
            <a:r>
              <a:rPr lang="es-ES" b="1">
                <a:effectLst>
                  <a:outerShdw blurRad="38100" dist="38100" dir="2700000" algn="tl">
                    <a:srgbClr val="C0C0C0"/>
                  </a:outerShdw>
                </a:effectLst>
              </a:rPr>
              <a:t>Central generadora</a:t>
            </a:r>
          </a:p>
          <a:p>
            <a:pPr>
              <a:spcBef>
                <a:spcPct val="0"/>
              </a:spcBef>
            </a:pPr>
            <a:r>
              <a:rPr lang="es-ES"/>
              <a:t>Elemento del sistema que produce la energía eléctrica.  Entre 3 y 36 KV</a:t>
            </a:r>
          </a:p>
          <a:p>
            <a:pPr>
              <a:spcBef>
                <a:spcPct val="0"/>
              </a:spcBef>
            </a:pPr>
            <a:endParaRPr lang="es-ES" sz="1400" b="1">
              <a:ea typeface="Times New Roman" pitchFamily="18" charset="0"/>
              <a:cs typeface="Arial" charset="0"/>
            </a:endParaRPr>
          </a:p>
          <a:p>
            <a:r>
              <a:rPr lang="es-ES" sz="1400" b="1">
                <a:ea typeface="Times New Roman" pitchFamily="18" charset="0"/>
                <a:cs typeface="Arial" charset="0"/>
              </a:rPr>
              <a:t>Según el recurso energético utilizado se clasifican en:</a:t>
            </a:r>
          </a:p>
          <a:p>
            <a:pPr lvl="1">
              <a:buFontTx/>
              <a:buChar char="•"/>
            </a:pPr>
            <a:r>
              <a:rPr lang="es-ES" sz="1400">
                <a:ea typeface="Times New Roman" pitchFamily="18" charset="0"/>
                <a:cs typeface="Arial" charset="0"/>
              </a:rPr>
              <a:t>Instalaciones de energía renovable (hidráulica, eólica, solar) </a:t>
            </a:r>
          </a:p>
          <a:p>
            <a:pPr lvl="1">
              <a:buFontTx/>
              <a:buChar char="•"/>
            </a:pPr>
            <a:r>
              <a:rPr lang="es-ES" sz="1400">
                <a:ea typeface="Times New Roman" pitchFamily="18" charset="0"/>
                <a:cs typeface="Arial" charset="0"/>
              </a:rPr>
              <a:t>No renovables (carbón, gas, fuel, nuclear)</a:t>
            </a:r>
          </a:p>
          <a:p>
            <a:pPr eaLnBrk="1" hangingPunct="1"/>
            <a:endParaRPr lang="es-AR">
              <a:ea typeface="Times New Roman" pitchFamily="18"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F62CA-C75E-423D-920E-74F899CBC076}" type="slidenum">
              <a:rPr lang="es-ES_tradnl"/>
              <a:pPr/>
              <a:t>11</a:t>
            </a:fld>
            <a:endParaRPr lang="es-ES_tradnl"/>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F0672-CF97-4D3B-946E-E56CFDFFCCD6}" type="slidenum">
              <a:rPr lang="es-ES_tradnl"/>
              <a:pPr/>
              <a:t>15</a:t>
            </a:fld>
            <a:endParaRPr lang="es-ES_tradnl"/>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a:xfrm>
            <a:off x="685800" y="4287838"/>
            <a:ext cx="5486400" cy="4062412"/>
          </a:xfrm>
          <a:noFill/>
        </p:spPr>
        <p:txBody>
          <a:bodyPr/>
          <a:lstStyle/>
          <a:p>
            <a:pPr eaLnBrk="1" hangingPunct="1"/>
            <a:r>
              <a:rPr lang="es-AR" b="1"/>
              <a:t>Unidad de acoplamiento</a:t>
            </a:r>
          </a:p>
          <a:p>
            <a:pPr eaLnBrk="1" hangingPunct="1">
              <a:spcBef>
                <a:spcPct val="0"/>
              </a:spcBef>
            </a:pPr>
            <a:r>
              <a:rPr lang="es-AR"/>
              <a:t>Dispositivo físico que adapta, inyecta o extra señal PLC en los cables de media o baja tensión.</a:t>
            </a:r>
          </a:p>
          <a:p>
            <a:r>
              <a:rPr lang="es-AR"/>
              <a:t> </a:t>
            </a:r>
            <a:r>
              <a:rPr lang="es-AR" b="1"/>
              <a:t>Unidad de Acoplamiento Capacitivo</a:t>
            </a:r>
            <a:r>
              <a:rPr lang="es-AR"/>
              <a:t>:</a:t>
            </a:r>
          </a:p>
          <a:p>
            <a:pPr marL="742950" lvl="1" indent="-285750"/>
            <a:r>
              <a:rPr lang="es-AR"/>
              <a:t>Inyectan la señal en las líneas de potencia por contacto directo</a:t>
            </a:r>
          </a:p>
          <a:p>
            <a:r>
              <a:rPr lang="es-AR"/>
              <a:t> </a:t>
            </a:r>
            <a:r>
              <a:rPr lang="es-AR" b="1"/>
              <a:t>Unidad de Acoplamiento Inductivo:</a:t>
            </a:r>
          </a:p>
          <a:p>
            <a:pPr marL="742950" lvl="1" indent="-285750"/>
            <a:r>
              <a:rPr lang="es-AR"/>
              <a:t>Inyecta la señal sin contacto directo </a:t>
            </a:r>
          </a:p>
          <a:p>
            <a:pPr marL="742950" lvl="1" indent="-285750"/>
            <a:r>
              <a:rPr lang="es-AR"/>
              <a:t>mediante la inducción de un campo magnético.</a:t>
            </a:r>
          </a:p>
          <a:p>
            <a:pPr marL="742950" lvl="1" indent="-285750"/>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C6B848-A0CC-43B5-B1F5-D4E16143EC8F}" type="slidenum">
              <a:rPr lang="es-ES_tradnl"/>
              <a:pPr/>
              <a:t>21</a:t>
            </a:fld>
            <a:endParaRPr lang="es-ES_tradnl"/>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fld id="{EC522827-FCA4-44B2-90D5-1424147FD22C}" type="datetime1">
              <a:rPr lang="en-US"/>
              <a:pPr/>
              <a:t>5/2/2021</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3C4834F3-3655-40AD-A099-22FC1F97606F}" type="slidenum">
              <a:rPr lang="en-US"/>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3331536E-C985-4179-A96D-9A01C7397EE9}" type="datetime1">
              <a:rPr lang="en-US"/>
              <a:pPr/>
              <a:t>5/2/2021</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D79CAE5E-96BD-4F56-9A0B-938D2219CF99}" type="slidenum">
              <a:rPr lang="en-US"/>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76C52445-631D-46CA-A62A-1A4CE9E65280}" type="datetime1">
              <a:rPr lang="en-US"/>
              <a:pPr/>
              <a:t>5/2/2021</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1CB53342-98F2-4AAF-B2F0-9209B04506C5}" type="slidenum">
              <a:rPr lang="en-US"/>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742950" y="609600"/>
            <a:ext cx="8420100" cy="1143000"/>
          </a:xfrm>
        </p:spPr>
        <p:txBody>
          <a:bodyPr/>
          <a:lstStyle/>
          <a:p>
            <a:r>
              <a:rPr lang="es-ES"/>
              <a:t>Haga clic para modificar el estilo de título del patrón</a:t>
            </a:r>
          </a:p>
        </p:txBody>
      </p:sp>
      <p:sp>
        <p:nvSpPr>
          <p:cNvPr id="3" name="2 Marcador de contenido"/>
          <p:cNvSpPr>
            <a:spLocks noGrp="1"/>
          </p:cNvSpPr>
          <p:nvPr>
            <p:ph sz="quarter" idx="1"/>
          </p:nvPr>
        </p:nvSpPr>
        <p:spPr>
          <a:xfrm>
            <a:off x="74295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502920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74295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contenido"/>
          <p:cNvSpPr>
            <a:spLocks noGrp="1"/>
          </p:cNvSpPr>
          <p:nvPr>
            <p:ph sz="quarter" idx="4"/>
          </p:nvPr>
        </p:nvSpPr>
        <p:spPr>
          <a:xfrm>
            <a:off x="502920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a:xfrm>
            <a:off x="742950" y="6248400"/>
            <a:ext cx="2063750" cy="457200"/>
          </a:xfrm>
        </p:spPr>
        <p:txBody>
          <a:bodyPr/>
          <a:lstStyle>
            <a:lvl1pPr>
              <a:defRPr/>
            </a:lvl1pPr>
          </a:lstStyle>
          <a:p>
            <a:fld id="{94FF24A8-7C95-4D75-BFE6-80D79DC8E74D}" type="datetime1">
              <a:rPr lang="en-US"/>
              <a:pPr/>
              <a:t>5/2/2021</a:t>
            </a:fld>
            <a:endParaRPr lang="en-US"/>
          </a:p>
        </p:txBody>
      </p:sp>
      <p:sp>
        <p:nvSpPr>
          <p:cNvPr id="8" name="7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9" name="8 Marcador de número de diapositiva"/>
          <p:cNvSpPr>
            <a:spLocks noGrp="1"/>
          </p:cNvSpPr>
          <p:nvPr>
            <p:ph type="sldNum" sz="quarter" idx="12"/>
          </p:nvPr>
        </p:nvSpPr>
        <p:spPr>
          <a:xfrm>
            <a:off x="7099300" y="6248400"/>
            <a:ext cx="2063750" cy="457200"/>
          </a:xfrm>
        </p:spPr>
        <p:txBody>
          <a:bodyPr/>
          <a:lstStyle>
            <a:lvl1pPr>
              <a:defRPr/>
            </a:lvl1pPr>
          </a:lstStyle>
          <a:p>
            <a:fld id="{1BA83E04-FA8F-41A8-A89B-2C7D04F3E1E3}" type="slidenum">
              <a:rPr lang="en-US"/>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42950" y="609600"/>
            <a:ext cx="84201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74295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a:xfrm>
            <a:off x="742950" y="6248400"/>
            <a:ext cx="2063750" cy="457200"/>
          </a:xfrm>
        </p:spPr>
        <p:txBody>
          <a:bodyPr/>
          <a:lstStyle>
            <a:lvl1pPr>
              <a:defRPr/>
            </a:lvl1pPr>
          </a:lstStyle>
          <a:p>
            <a:fld id="{CC6A9A8D-FDE4-4AA4-91A8-2BF7FF4385FC}" type="datetime1">
              <a:rPr lang="en-US"/>
              <a:pPr/>
              <a:t>5/2/2021</a:t>
            </a:fld>
            <a:endParaRPr lang="en-US"/>
          </a:p>
        </p:txBody>
      </p:sp>
      <p:sp>
        <p:nvSpPr>
          <p:cNvPr id="6" name="5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7" name="6 Marcador de número de diapositiva"/>
          <p:cNvSpPr>
            <a:spLocks noGrp="1"/>
          </p:cNvSpPr>
          <p:nvPr>
            <p:ph type="sldNum" sz="quarter" idx="12"/>
          </p:nvPr>
        </p:nvSpPr>
        <p:spPr>
          <a:xfrm>
            <a:off x="7099300" y="6248400"/>
            <a:ext cx="2063750" cy="457200"/>
          </a:xfrm>
        </p:spPr>
        <p:txBody>
          <a:bodyPr/>
          <a:lstStyle>
            <a:lvl1pPr>
              <a:defRPr/>
            </a:lvl1pPr>
          </a:lstStyle>
          <a:p>
            <a:fld id="{C0C02324-9C1A-4BD8-B9A7-3E7F1533590E}" type="slidenum">
              <a:rPr lang="en-US"/>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44F346E0-B6DC-4D33-A815-553CC29F10D2}" type="datetime1">
              <a:rPr lang="en-US"/>
              <a:pPr/>
              <a:t>5/2/2021</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0A74FDAA-6621-43E6-9C3C-3F161F2EB502}" type="slidenum">
              <a:rPr lang="en-US"/>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1F4432BE-A045-4A91-9C2B-97A2A687FF22}" type="datetime1">
              <a:rPr lang="en-US"/>
              <a:pPr/>
              <a:t>5/2/2021</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C54CB6F7-7779-4977-A074-46080C8374D8}" type="slidenum">
              <a:rPr lang="en-US"/>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lvl1pPr>
              <a:defRPr/>
            </a:lvl1pPr>
          </a:lstStyle>
          <a:p>
            <a:fld id="{239196DB-369F-4F06-AF9E-C7880B31CBDB}" type="datetime1">
              <a:rPr lang="en-US"/>
              <a:pPr/>
              <a:t>5/2/2021</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EBD52283-CBB5-4D3A-9083-710241BC2AE9}" type="slidenum">
              <a:rPr lang="en-US"/>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lvl1pPr>
              <a:defRPr/>
            </a:lvl1pPr>
          </a:lstStyle>
          <a:p>
            <a:fld id="{BDFEE0D1-5DFC-4A52-B559-AB18EDFE9AE1}" type="datetime1">
              <a:rPr lang="en-US"/>
              <a:pPr/>
              <a:t>5/2/2021</a:t>
            </a:fld>
            <a:endParaRPr lang="en-US"/>
          </a:p>
        </p:txBody>
      </p:sp>
      <p:sp>
        <p:nvSpPr>
          <p:cNvPr id="8" name="7 Marcador de pie de página"/>
          <p:cNvSpPr>
            <a:spLocks noGrp="1"/>
          </p:cNvSpPr>
          <p:nvPr>
            <p:ph type="ftr" sz="quarter" idx="11"/>
          </p:nvPr>
        </p:nvSpPr>
        <p:spPr/>
        <p:txBody>
          <a:bodyPr/>
          <a:lstStyle>
            <a:lvl1pPr>
              <a:defRPr/>
            </a:lvl1pPr>
          </a:lstStyle>
          <a:p>
            <a:endParaRPr lang="en-US"/>
          </a:p>
        </p:txBody>
      </p:sp>
      <p:sp>
        <p:nvSpPr>
          <p:cNvPr id="9" name="8 Marcador de número de diapositiva"/>
          <p:cNvSpPr>
            <a:spLocks noGrp="1"/>
          </p:cNvSpPr>
          <p:nvPr>
            <p:ph type="sldNum" sz="quarter" idx="12"/>
          </p:nvPr>
        </p:nvSpPr>
        <p:spPr/>
        <p:txBody>
          <a:bodyPr/>
          <a:lstStyle>
            <a:lvl1pPr>
              <a:defRPr/>
            </a:lvl1pPr>
          </a:lstStyle>
          <a:p>
            <a:fld id="{71A7C45A-DA13-4730-BACD-DC4595E7159E}" type="slidenum">
              <a:rPr lang="en-US"/>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lvl1pPr>
              <a:defRPr/>
            </a:lvl1pPr>
          </a:lstStyle>
          <a:p>
            <a:fld id="{93AF82EB-3590-49F3-A839-3B3065647FC8}" type="datetime1">
              <a:rPr lang="en-US"/>
              <a:pPr/>
              <a:t>5/2/2021</a:t>
            </a:fld>
            <a:endParaRPr lang="en-US"/>
          </a:p>
        </p:txBody>
      </p:sp>
      <p:sp>
        <p:nvSpPr>
          <p:cNvPr id="4" name="3 Marcador de pie de página"/>
          <p:cNvSpPr>
            <a:spLocks noGrp="1"/>
          </p:cNvSpPr>
          <p:nvPr>
            <p:ph type="ftr" sz="quarter" idx="11"/>
          </p:nvPr>
        </p:nvSpPr>
        <p:spPr/>
        <p:txBody>
          <a:bodyPr/>
          <a:lstStyle>
            <a:lvl1pPr>
              <a:defRPr/>
            </a:lvl1pPr>
          </a:lstStyle>
          <a:p>
            <a:endParaRPr lang="en-US"/>
          </a:p>
        </p:txBody>
      </p:sp>
      <p:sp>
        <p:nvSpPr>
          <p:cNvPr id="5" name="4 Marcador de número de diapositiva"/>
          <p:cNvSpPr>
            <a:spLocks noGrp="1"/>
          </p:cNvSpPr>
          <p:nvPr>
            <p:ph type="sldNum" sz="quarter" idx="12"/>
          </p:nvPr>
        </p:nvSpPr>
        <p:spPr/>
        <p:txBody>
          <a:bodyPr/>
          <a:lstStyle>
            <a:lvl1pPr>
              <a:defRPr/>
            </a:lvl1pPr>
          </a:lstStyle>
          <a:p>
            <a:fld id="{74C5BFD1-3BE2-499D-AC49-BA38CC66B958}" type="slidenum">
              <a:rPr lang="en-US"/>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fld id="{A2E8D32C-86B2-42C3-AA91-945E6E2AB61F}" type="datetime1">
              <a:rPr lang="en-US"/>
              <a:pPr/>
              <a:t>5/2/2021</a:t>
            </a:fld>
            <a:endParaRPr lang="en-US"/>
          </a:p>
        </p:txBody>
      </p:sp>
      <p:sp>
        <p:nvSpPr>
          <p:cNvPr id="3" name="2 Marcador de pie de página"/>
          <p:cNvSpPr>
            <a:spLocks noGrp="1"/>
          </p:cNvSpPr>
          <p:nvPr>
            <p:ph type="ftr" sz="quarter" idx="11"/>
          </p:nvPr>
        </p:nvSpPr>
        <p:spPr/>
        <p:txBody>
          <a:bodyPr/>
          <a:lstStyle>
            <a:lvl1pPr>
              <a:defRPr/>
            </a:lvl1pPr>
          </a:lstStyle>
          <a:p>
            <a:endParaRPr lang="en-US"/>
          </a:p>
        </p:txBody>
      </p:sp>
      <p:sp>
        <p:nvSpPr>
          <p:cNvPr id="4" name="3 Marcador de número de diapositiva"/>
          <p:cNvSpPr>
            <a:spLocks noGrp="1"/>
          </p:cNvSpPr>
          <p:nvPr>
            <p:ph type="sldNum" sz="quarter" idx="12"/>
          </p:nvPr>
        </p:nvSpPr>
        <p:spPr/>
        <p:txBody>
          <a:bodyPr/>
          <a:lstStyle>
            <a:lvl1pPr>
              <a:defRPr/>
            </a:lvl1pPr>
          </a:lstStyle>
          <a:p>
            <a:fld id="{4AD625B8-4915-4F4D-9E7C-79FF7DB48C92}" type="slidenum">
              <a:rPr lang="en-US"/>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FF52FD68-2080-45A0-9E1C-D58A4CEF4003}" type="datetime1">
              <a:rPr lang="en-US"/>
              <a:pPr/>
              <a:t>5/2/2021</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D9B19ED9-4332-46E2-8E76-C0C0CECE49FB}" type="slidenum">
              <a:rPr lang="en-US"/>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891020D8-68E6-4C26-A3A8-FFDF4F9EC797}" type="datetime1">
              <a:rPr lang="en-US"/>
              <a:pPr/>
              <a:t>5/2/2021</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60686EA1-748B-4719-9C19-2652B6EB5690}" type="slidenum">
              <a:rPr lang="en-US"/>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amma/>
                <a:shade val="46275"/>
                <a:invGamma/>
              </a:srgbClr>
            </a:gs>
            <a:gs pos="50000">
              <a:srgbClr val="CCFFFF"/>
            </a:gs>
            <a:gs pos="100000">
              <a:srgbClr val="CCFFFF">
                <a:gamma/>
                <a:shade val="46275"/>
                <a:invGamma/>
              </a:srgbClr>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02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mn-lt"/>
              </a:defRPr>
            </a:lvl1pPr>
          </a:lstStyle>
          <a:p>
            <a:fld id="{4E2EB45E-D1F7-469F-A52D-0886BAF4311D}" type="datetime1">
              <a:rPr lang="en-US"/>
              <a:pPr/>
              <a:t>5/2/2021</a:t>
            </a:fld>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mn-lt"/>
              </a:defRPr>
            </a:lvl1pPr>
          </a:lstStyle>
          <a:p>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mn-lt"/>
              </a:defRPr>
            </a:lvl1pPr>
          </a:lstStyle>
          <a:p>
            <a:fld id="{440380E2-111B-492E-84DF-6CAE0CFD875F}" type="slidenum">
              <a:rPr lang="en-US"/>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6.bin"/><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tiff"/><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6.wmf"/><Relationship Id="rId7"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image" Target="../media/image7.wmf"/><Relationship Id="rId10" Type="http://schemas.openxmlformats.org/officeDocument/2006/relationships/image" Target="../media/image10.png"/><Relationship Id="rId4" Type="http://schemas.openxmlformats.org/officeDocument/2006/relationships/oleObject" Target="../embeddings/oleObject2.bin"/><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4" y="404664"/>
            <a:ext cx="8736012" cy="2952328"/>
          </a:xfrm>
          <a:solidFill>
            <a:schemeClr val="accent6">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180618" y="4005064"/>
            <a:ext cx="8136904" cy="2016224"/>
          </a:xfrm>
          <a:solidFill>
            <a:schemeClr val="accent6">
              <a:lumMod val="20000"/>
              <a:lumOff val="80000"/>
            </a:schemeClr>
          </a:solidFill>
          <a:ln w="76200">
            <a:solidFill>
              <a:schemeClr val="accent2"/>
            </a:solidFill>
          </a:ln>
        </p:spPr>
        <p:txBody>
          <a:bodyPr/>
          <a:lstStyle/>
          <a:p>
            <a:r>
              <a:rPr lang="es-ES" sz="4000" b="1" i="1" u="sng" dirty="0">
                <a:solidFill>
                  <a:srgbClr val="333399"/>
                </a:solidFill>
                <a:latin typeface="Arial" charset="0"/>
                <a:ea typeface="+mj-ea"/>
                <a:cs typeface="+mj-cs"/>
              </a:rPr>
              <a:t>PLC</a:t>
            </a:r>
            <a:br>
              <a:rPr lang="es-ES" sz="4400" b="1" i="1" dirty="0">
                <a:solidFill>
                  <a:srgbClr val="FF9900"/>
                </a:solidFill>
                <a:effectLst>
                  <a:outerShdw blurRad="38100" dist="38100" dir="2700000" algn="tl">
                    <a:srgbClr val="000000"/>
                  </a:outerShdw>
                </a:effectLst>
                <a:latin typeface="Arial" charset="0"/>
              </a:rPr>
            </a:br>
            <a:r>
              <a:rPr lang="es-ES" sz="4400" b="1" i="1" dirty="0">
                <a:solidFill>
                  <a:srgbClr val="FF9900"/>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Broadband</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Over</a:t>
            </a:r>
            <a:r>
              <a:rPr lang="es-ES" sz="4000" b="1" i="1" dirty="0">
                <a:solidFill>
                  <a:schemeClr val="accent2">
                    <a:lumMod val="60000"/>
                    <a:lumOff val="40000"/>
                  </a:schemeClr>
                </a:solidFill>
                <a:effectLst>
                  <a:outerShdw blurRad="38100" dist="38100" dir="2700000" algn="tl">
                    <a:srgbClr val="000000"/>
                  </a:outerShdw>
                </a:effectLst>
                <a:latin typeface="Arial" charset="0"/>
              </a:rPr>
              <a:t> Power </a:t>
            </a:r>
            <a:r>
              <a:rPr lang="es-ES" sz="4000" b="1" i="1" dirty="0" err="1">
                <a:solidFill>
                  <a:schemeClr val="accent2">
                    <a:lumMod val="60000"/>
                    <a:lumOff val="40000"/>
                  </a:schemeClr>
                </a:solidFill>
                <a:effectLst>
                  <a:outerShdw blurRad="38100" dist="38100" dir="2700000" algn="tl">
                    <a:srgbClr val="000000"/>
                  </a:outerShdw>
                </a:effectLst>
                <a:latin typeface="Arial" charset="0"/>
              </a:rPr>
              <a:t>Lines</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AR" sz="4000" b="1" i="1" u="sng" dirty="0">
                <a:solidFill>
                  <a:srgbClr val="333399"/>
                </a:solidFill>
                <a:latin typeface="Arial" charset="0"/>
              </a:rPr>
              <a:t>2021</a:t>
            </a:r>
          </a:p>
          <a:p>
            <a:endParaRPr lang="es-AR" sz="4000" b="1" i="1" u="sng" dirty="0">
              <a:solidFill>
                <a:srgbClr val="333399"/>
              </a:solidFill>
              <a:latin typeface="Arial" charset="0"/>
            </a:endParaRPr>
          </a:p>
          <a:p>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415925" y="0"/>
            <a:ext cx="9145588"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sp>
        <p:nvSpPr>
          <p:cNvPr id="579587" name="Rectangle 3"/>
          <p:cNvSpPr>
            <a:spLocks noGrp="1" noChangeArrowheads="1"/>
          </p:cNvSpPr>
          <p:nvPr>
            <p:ph type="body" idx="1"/>
          </p:nvPr>
        </p:nvSpPr>
        <p:spPr>
          <a:xfrm>
            <a:off x="0" y="1628775"/>
            <a:ext cx="9906000" cy="5229225"/>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eléctrica consta de cuatro (o cinco) partes bien diferenciadas de acuerdo a su medida en voltios. </a:t>
            </a:r>
          </a:p>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El ámbito PLC consta de la Red de Acceso (220-390 V) y la Red de Distribución (20-50 Kv). </a:t>
            </a:r>
          </a:p>
          <a:p>
            <a:pPr>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de Acceso consta de dos segmentos: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módem del usuario final hasta el repetidor,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repetidor hasta el TE (Transformer Equipment) de la subestación de media a baja tensión.</a:t>
            </a:r>
          </a:p>
          <a:p>
            <a:pPr>
              <a:lnSpc>
                <a:spcPct val="80000"/>
              </a:lnSpc>
            </a:pPr>
            <a:endParaRPr lang="es-ES" b="1" i="1">
              <a:solidFill>
                <a:schemeClr val="accent2">
                  <a:lumMod val="75000"/>
                </a:schemeClr>
              </a:solidFill>
              <a:effectLst>
                <a:outerShdw blurRad="38100" dist="38100" dir="2700000" algn="tl">
                  <a:srgbClr val="FFFFFF"/>
                </a:outerShdw>
              </a:effectLst>
              <a:latin typeface="Arial"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74473" name="Rectangle 9"/>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74474" name="Picture 10"/>
          <p:cNvPicPr>
            <a:picLocks noChangeAspect="1" noChangeArrowheads="1"/>
          </p:cNvPicPr>
          <p:nvPr/>
        </p:nvPicPr>
        <p:blipFill>
          <a:blip r:embed="rId3" cstate="print"/>
          <a:srcRect/>
          <a:stretch>
            <a:fillRect/>
          </a:stretch>
        </p:blipFill>
        <p:spPr bwMode="auto">
          <a:xfrm>
            <a:off x="273050" y="1628775"/>
            <a:ext cx="9359900" cy="4968875"/>
          </a:xfrm>
          <a:prstGeom prst="rect">
            <a:avLst/>
          </a:prstGeom>
          <a:solidFill>
            <a:schemeClr val="accent6">
              <a:lumMod val="20000"/>
              <a:lumOff val="80000"/>
            </a:schemeClr>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473"/>
                                        </p:tgtEl>
                                        <p:attrNameLst>
                                          <p:attrName>style.visibility</p:attrName>
                                        </p:attrNameLst>
                                      </p:cBhvr>
                                      <p:to>
                                        <p:strVal val="visible"/>
                                      </p:to>
                                    </p:set>
                                    <p:animEffect transition="in" filter="fade">
                                      <p:cBhvr>
                                        <p:cTn id="7" dur="500"/>
                                        <p:tgtEl>
                                          <p:spTgt spid="5744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a:xfrm>
            <a:off x="742950" y="762000"/>
            <a:ext cx="8420100" cy="762000"/>
          </a:xfrm>
          <a:noFill/>
          <a:ln/>
        </p:spPr>
        <p:txBody>
          <a:bodyPr lIns="92075" tIns="46038" rIns="92075" bIns="46038"/>
          <a:lstStyle/>
          <a:p>
            <a:r>
              <a:rPr lang="es-ES"/>
              <a:t>Backbone</a:t>
            </a:r>
          </a:p>
        </p:txBody>
      </p:sp>
      <p:sp>
        <p:nvSpPr>
          <p:cNvPr id="590851" name="Rectangle 3"/>
          <p:cNvSpPr>
            <a:spLocks noGrp="1" noChangeArrowheads="1"/>
          </p:cNvSpPr>
          <p:nvPr>
            <p:ph type="body" idx="1"/>
          </p:nvPr>
        </p:nvSpPr>
        <p:spPr>
          <a:xfrm>
            <a:off x="0" y="1484313"/>
            <a:ext cx="9906000" cy="5373687"/>
          </a:xfrm>
          <a:solidFill>
            <a:schemeClr val="accent6">
              <a:lumMod val="20000"/>
              <a:lumOff val="80000"/>
            </a:schemeClr>
          </a:solidFill>
          <a:ln w="57150" cap="flat" cmpd="thinThick" algn="ctr">
            <a:solidFill>
              <a:schemeClr val="tx1"/>
            </a:solidFill>
          </a:ln>
        </p:spPr>
        <p:txBody>
          <a:bodyPr/>
          <a:lstStyle/>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El ISP, quien pondrá a disposición un enlace dedicado para que sea distribuido a través de la red de baja tensión.</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Infraestructura en Red de Alta velocidad basada en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SDH/</a:t>
            </a:r>
            <a:r>
              <a:rPr lang="es-ES" sz="2800" b="1" i="1" dirty="0" err="1">
                <a:solidFill>
                  <a:schemeClr val="accent2">
                    <a:lumMod val="75000"/>
                  </a:schemeClr>
                </a:solidFill>
                <a:effectLst>
                  <a:outerShdw blurRad="38100" dist="38100" dir="2700000" algn="tl">
                    <a:srgbClr val="FFFFFF"/>
                  </a:outerShdw>
                </a:effectLst>
                <a:latin typeface="Arial" charset="0"/>
              </a:rPr>
              <a:t>Sonet</a:t>
            </a:r>
            <a:r>
              <a:rPr lang="es-ES" sz="2800" b="1" i="1" dirty="0">
                <a:solidFill>
                  <a:schemeClr val="accent2">
                    <a:lumMod val="75000"/>
                  </a:schemeClr>
                </a:solidFill>
                <a:effectLst>
                  <a:outerShdw blurRad="38100" dist="38100" dir="2700000" algn="tl">
                    <a:srgbClr val="FFFFFF"/>
                  </a:outerShdw>
                </a:effectLst>
                <a:latin typeface="Arial" charset="0"/>
              </a:rPr>
              <a:t>.</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Gigabit Ethernet.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ATM.</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MPLS</a:t>
            </a:r>
          </a:p>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Servicios: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Transmisión de datos y voz</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Interconexión a alta velocidad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Aplicaciones con </a:t>
            </a:r>
            <a:r>
              <a:rPr lang="es-ES" sz="2400" b="1" i="1" dirty="0" err="1">
                <a:solidFill>
                  <a:schemeClr val="accent2">
                    <a:lumMod val="75000"/>
                  </a:schemeClr>
                </a:solidFill>
                <a:effectLst>
                  <a:outerShdw blurRad="38100" dist="38100" dir="2700000" algn="tl">
                    <a:srgbClr val="FFFFFF"/>
                  </a:outerShdw>
                </a:effectLst>
                <a:latin typeface="Arial" charset="0"/>
              </a:rPr>
              <a:t>QoS</a:t>
            </a:r>
            <a:r>
              <a:rPr lang="es-ES" sz="2400" b="1" i="1" dirty="0">
                <a:solidFill>
                  <a:schemeClr val="accent2">
                    <a:lumMod val="75000"/>
                  </a:schemeClr>
                </a:solidFill>
                <a:effectLst>
                  <a:outerShdw blurRad="38100" dist="38100" dir="2700000" algn="tl">
                    <a:srgbClr val="FFFFFF"/>
                  </a:outerShdw>
                </a:effectLst>
                <a:latin typeface="Arial" charset="0"/>
              </a:rPr>
              <a:t>.</a:t>
            </a:r>
          </a:p>
        </p:txBody>
      </p:sp>
      <p:sp>
        <p:nvSpPr>
          <p:cNvPr id="590852" name="Rectangle 4"/>
          <p:cNvSpPr>
            <a:spLocks noChangeArrowheads="1"/>
          </p:cNvSpPr>
          <p:nvPr/>
        </p:nvSpPr>
        <p:spPr bwMode="auto">
          <a:xfrm>
            <a:off x="0" y="0"/>
            <a:ext cx="9906000"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Backbone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0852"/>
                                        </p:tgtEl>
                                        <p:attrNameLst>
                                          <p:attrName>style.visibility</p:attrName>
                                        </p:attrNameLst>
                                      </p:cBhvr>
                                      <p:to>
                                        <p:strVal val="visible"/>
                                      </p:to>
                                    </p:set>
                                    <p:anim calcmode="lin" valueType="num">
                                      <p:cBhvr additive="base">
                                        <p:cTn id="7" dur="500" fill="hold"/>
                                        <p:tgtEl>
                                          <p:spTgt spid="590852"/>
                                        </p:tgtEl>
                                        <p:attrNameLst>
                                          <p:attrName>ppt_x</p:attrName>
                                        </p:attrNameLst>
                                      </p:cBhvr>
                                      <p:tavLst>
                                        <p:tav tm="0">
                                          <p:val>
                                            <p:strVal val="#ppt_x"/>
                                          </p:val>
                                        </p:tav>
                                        <p:tav tm="100000">
                                          <p:val>
                                            <p:strVal val="#ppt_x"/>
                                          </p:val>
                                        </p:tav>
                                      </p:tavLst>
                                    </p:anim>
                                    <p:anim calcmode="lin" valueType="num">
                                      <p:cBhvr additive="base">
                                        <p:cTn id="8" dur="500" fill="hold"/>
                                        <p:tgtEl>
                                          <p:spTgt spid="590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90851">
                                            <p:bg/>
                                          </p:spTgt>
                                        </p:tgtEl>
                                        <p:attrNameLst>
                                          <p:attrName>style.visibility</p:attrName>
                                        </p:attrNameLst>
                                      </p:cBhvr>
                                      <p:to>
                                        <p:strVal val="visible"/>
                                      </p:to>
                                    </p:set>
                                    <p:animEffect transition="in" filter="circle(in)">
                                      <p:cBhvr>
                                        <p:cTn id="13" dur="2000"/>
                                        <p:tgtEl>
                                          <p:spTgt spid="590851">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90851">
                                            <p:txEl>
                                              <p:pRg st="0" end="0"/>
                                            </p:txEl>
                                          </p:spTgt>
                                        </p:tgtEl>
                                        <p:attrNameLst>
                                          <p:attrName>style.visibility</p:attrName>
                                        </p:attrNameLst>
                                      </p:cBhvr>
                                      <p:to>
                                        <p:strVal val="visible"/>
                                      </p:to>
                                    </p:set>
                                    <p:animEffect transition="in" filter="circle(in)">
                                      <p:cBhvr>
                                        <p:cTn id="18" dur="2000"/>
                                        <p:tgtEl>
                                          <p:spTgt spid="5908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90851">
                                            <p:txEl>
                                              <p:pRg st="1" end="1"/>
                                            </p:txEl>
                                          </p:spTgt>
                                        </p:tgtEl>
                                        <p:attrNameLst>
                                          <p:attrName>style.visibility</p:attrName>
                                        </p:attrNameLst>
                                      </p:cBhvr>
                                      <p:to>
                                        <p:strVal val="visible"/>
                                      </p:to>
                                    </p:set>
                                    <p:animEffect transition="in" filter="circle(in)">
                                      <p:cBhvr>
                                        <p:cTn id="23" dur="2000"/>
                                        <p:tgtEl>
                                          <p:spTgt spid="590851">
                                            <p:txEl>
                                              <p:pRg st="1" end="1"/>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90851">
                                            <p:txEl>
                                              <p:pRg st="2" end="2"/>
                                            </p:txEl>
                                          </p:spTgt>
                                        </p:tgtEl>
                                        <p:attrNameLst>
                                          <p:attrName>style.visibility</p:attrName>
                                        </p:attrNameLst>
                                      </p:cBhvr>
                                      <p:to>
                                        <p:strVal val="visible"/>
                                      </p:to>
                                    </p:set>
                                    <p:animEffect transition="in" filter="circle(in)">
                                      <p:cBhvr>
                                        <p:cTn id="26" dur="2000"/>
                                        <p:tgtEl>
                                          <p:spTgt spid="590851">
                                            <p:txEl>
                                              <p:pRg st="2" end="2"/>
                                            </p:tx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90851">
                                            <p:txEl>
                                              <p:pRg st="3" end="3"/>
                                            </p:txEl>
                                          </p:spTgt>
                                        </p:tgtEl>
                                        <p:attrNameLst>
                                          <p:attrName>style.visibility</p:attrName>
                                        </p:attrNameLst>
                                      </p:cBhvr>
                                      <p:to>
                                        <p:strVal val="visible"/>
                                      </p:to>
                                    </p:set>
                                    <p:animEffect transition="in" filter="circle(in)">
                                      <p:cBhvr>
                                        <p:cTn id="29" dur="2000"/>
                                        <p:tgtEl>
                                          <p:spTgt spid="590851">
                                            <p:txEl>
                                              <p:pRg st="3" end="3"/>
                                            </p:txEl>
                                          </p:spTgt>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90851">
                                            <p:txEl>
                                              <p:pRg st="4" end="4"/>
                                            </p:txEl>
                                          </p:spTgt>
                                        </p:tgtEl>
                                        <p:attrNameLst>
                                          <p:attrName>style.visibility</p:attrName>
                                        </p:attrNameLst>
                                      </p:cBhvr>
                                      <p:to>
                                        <p:strVal val="visible"/>
                                      </p:to>
                                    </p:set>
                                    <p:animEffect transition="in" filter="circle(in)">
                                      <p:cBhvr>
                                        <p:cTn id="32" dur="2000"/>
                                        <p:tgtEl>
                                          <p:spTgt spid="590851">
                                            <p:txEl>
                                              <p:pRg st="4" end="4"/>
                                            </p:tx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90851">
                                            <p:txEl>
                                              <p:pRg st="5" end="5"/>
                                            </p:txEl>
                                          </p:spTgt>
                                        </p:tgtEl>
                                        <p:attrNameLst>
                                          <p:attrName>style.visibility</p:attrName>
                                        </p:attrNameLst>
                                      </p:cBhvr>
                                      <p:to>
                                        <p:strVal val="visible"/>
                                      </p:to>
                                    </p:set>
                                    <p:animEffect transition="in" filter="circle(in)">
                                      <p:cBhvr>
                                        <p:cTn id="35" dur="2000"/>
                                        <p:tgtEl>
                                          <p:spTgt spid="59085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90851">
                                            <p:txEl>
                                              <p:pRg st="6" end="6"/>
                                            </p:txEl>
                                          </p:spTgt>
                                        </p:tgtEl>
                                        <p:attrNameLst>
                                          <p:attrName>style.visibility</p:attrName>
                                        </p:attrNameLst>
                                      </p:cBhvr>
                                      <p:to>
                                        <p:strVal val="visible"/>
                                      </p:to>
                                    </p:set>
                                    <p:animEffect transition="in" filter="circle(in)">
                                      <p:cBhvr>
                                        <p:cTn id="40" dur="2000"/>
                                        <p:tgtEl>
                                          <p:spTgt spid="590851">
                                            <p:txEl>
                                              <p:pRg st="6" end="6"/>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90851">
                                            <p:txEl>
                                              <p:pRg st="7" end="7"/>
                                            </p:txEl>
                                          </p:spTgt>
                                        </p:tgtEl>
                                        <p:attrNameLst>
                                          <p:attrName>style.visibility</p:attrName>
                                        </p:attrNameLst>
                                      </p:cBhvr>
                                      <p:to>
                                        <p:strVal val="visible"/>
                                      </p:to>
                                    </p:set>
                                    <p:animEffect transition="in" filter="circle(in)">
                                      <p:cBhvr>
                                        <p:cTn id="43" dur="2000"/>
                                        <p:tgtEl>
                                          <p:spTgt spid="590851">
                                            <p:txEl>
                                              <p:pRg st="7" end="7"/>
                                            </p:txEl>
                                          </p:spTgt>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90851">
                                            <p:txEl>
                                              <p:pRg st="8" end="8"/>
                                            </p:txEl>
                                          </p:spTgt>
                                        </p:tgtEl>
                                        <p:attrNameLst>
                                          <p:attrName>style.visibility</p:attrName>
                                        </p:attrNameLst>
                                      </p:cBhvr>
                                      <p:to>
                                        <p:strVal val="visible"/>
                                      </p:to>
                                    </p:set>
                                    <p:animEffect transition="in" filter="circle(in)">
                                      <p:cBhvr>
                                        <p:cTn id="46" dur="2000"/>
                                        <p:tgtEl>
                                          <p:spTgt spid="590851">
                                            <p:txEl>
                                              <p:pRg st="8" end="8"/>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90851">
                                            <p:txEl>
                                              <p:pRg st="9" end="9"/>
                                            </p:txEl>
                                          </p:spTgt>
                                        </p:tgtEl>
                                        <p:attrNameLst>
                                          <p:attrName>style.visibility</p:attrName>
                                        </p:attrNameLst>
                                      </p:cBhvr>
                                      <p:to>
                                        <p:strVal val="visible"/>
                                      </p:to>
                                    </p:set>
                                    <p:animEffect transition="in" filter="circle(in)">
                                      <p:cBhvr>
                                        <p:cTn id="49" dur="2000"/>
                                        <p:tgtEl>
                                          <p:spTgt spid="590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1" grpId="0" build="p" animBg="1"/>
      <p:bldP spid="590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6754" name="Object 2"/>
          <p:cNvGraphicFramePr>
            <a:graphicFrameLocks noGrp="1" noChangeAspect="1"/>
          </p:cNvGraphicFramePr>
          <p:nvPr>
            <p:ph sz="half" idx="2"/>
            <p:extLst>
              <p:ext uri="{D42A27DB-BD31-4B8C-83A1-F6EECF244321}">
                <p14:modId xmlns:p14="http://schemas.microsoft.com/office/powerpoint/2010/main" val="2069686025"/>
              </p:ext>
            </p:extLst>
          </p:nvPr>
        </p:nvGraphicFramePr>
        <p:xfrm>
          <a:off x="363066" y="1412874"/>
          <a:ext cx="4011612" cy="4824413"/>
        </p:xfrm>
        <a:graphic>
          <a:graphicData uri="http://schemas.openxmlformats.org/presentationml/2006/ole">
            <mc:AlternateContent xmlns:mc="http://schemas.openxmlformats.org/markup-compatibility/2006">
              <mc:Choice xmlns:v="urn:schemas-microsoft-com:vml" Requires="v">
                <p:oleObj name="Imagen de mapa de bits" r:id="rId2" imgW="2572109" imgH="3200000" progId="PBrush">
                  <p:embed/>
                </p:oleObj>
              </mc:Choice>
              <mc:Fallback>
                <p:oleObj name="Imagen de mapa de bits" r:id="rId2" imgW="2572109" imgH="3200000" progId="PBrush">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6" y="1412874"/>
                        <a:ext cx="4011612" cy="4824413"/>
                      </a:xfrm>
                      <a:prstGeom prst="rect">
                        <a:avLst/>
                      </a:prstGeom>
                      <a:solidFill>
                        <a:srgbClr val="FF9900"/>
                      </a:solidFill>
                      <a:ln w="76200">
                        <a:solidFill>
                          <a:srgbClr val="0070C0"/>
                        </a:solidFill>
                        <a:miter lim="800000"/>
                        <a:headEnd/>
                        <a:tailEnd/>
                      </a:ln>
                    </p:spPr>
                  </p:pic>
                </p:oleObj>
              </mc:Fallback>
            </mc:AlternateContent>
          </a:graphicData>
        </a:graphic>
      </p:graphicFrame>
      <p:sp>
        <p:nvSpPr>
          <p:cNvPr id="586755"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(HE)</a:t>
            </a:r>
          </a:p>
        </p:txBody>
      </p:sp>
      <p:pic>
        <p:nvPicPr>
          <p:cNvPr id="586759" name="Picture 7"/>
          <p:cNvPicPr>
            <a:picLocks noChangeAspect="1" noChangeArrowheads="1"/>
          </p:cNvPicPr>
          <p:nvPr/>
        </p:nvPicPr>
        <p:blipFill>
          <a:blip r:embed="rId4" cstate="print"/>
          <a:srcRect/>
          <a:stretch>
            <a:fillRect/>
          </a:stretch>
        </p:blipFill>
        <p:spPr bwMode="auto">
          <a:xfrm>
            <a:off x="4665663" y="4221163"/>
            <a:ext cx="2232025" cy="2076450"/>
          </a:xfrm>
          <a:prstGeom prst="rect">
            <a:avLst/>
          </a:prstGeom>
          <a:solidFill>
            <a:srgbClr val="FF9900"/>
          </a:solidFill>
          <a:ln w="76200" algn="ctr">
            <a:solidFill>
              <a:srgbClr val="0070C0"/>
            </a:solidFill>
            <a:miter lim="800000"/>
            <a:headEnd/>
            <a:tailEnd/>
          </a:ln>
          <a:effectLst/>
        </p:spPr>
      </p:pic>
      <p:pic>
        <p:nvPicPr>
          <p:cNvPr id="586760" name="Picture 8"/>
          <p:cNvPicPr>
            <a:picLocks noChangeAspect="1" noChangeArrowheads="1"/>
          </p:cNvPicPr>
          <p:nvPr/>
        </p:nvPicPr>
        <p:blipFill>
          <a:blip r:embed="rId5" cstate="print"/>
          <a:srcRect/>
          <a:stretch>
            <a:fillRect/>
          </a:stretch>
        </p:blipFill>
        <p:spPr bwMode="auto">
          <a:xfrm>
            <a:off x="4737100" y="1412875"/>
            <a:ext cx="4537075" cy="2538413"/>
          </a:xfrm>
          <a:prstGeom prst="rect">
            <a:avLst/>
          </a:prstGeom>
          <a:solidFill>
            <a:srgbClr val="FF9900"/>
          </a:solidFill>
          <a:ln w="76200" algn="ctr">
            <a:solidFill>
              <a:srgbClr val="0070C0"/>
            </a:solidFill>
            <a:miter lim="800000"/>
            <a:headEnd/>
            <a:tailEnd/>
          </a:ln>
          <a:effectLst/>
        </p:spPr>
      </p:pic>
      <p:pic>
        <p:nvPicPr>
          <p:cNvPr id="586761" name="Picture 9"/>
          <p:cNvPicPr>
            <a:picLocks noChangeAspect="1" noChangeArrowheads="1"/>
          </p:cNvPicPr>
          <p:nvPr/>
        </p:nvPicPr>
        <p:blipFill>
          <a:blip r:embed="rId6" cstate="print"/>
          <a:srcRect/>
          <a:stretch>
            <a:fillRect/>
          </a:stretch>
        </p:blipFill>
        <p:spPr bwMode="auto">
          <a:xfrm>
            <a:off x="7185025" y="4221163"/>
            <a:ext cx="2155825" cy="201612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6761"/>
                                        </p:tgtEl>
                                        <p:attrNameLst>
                                          <p:attrName>style.visibility</p:attrName>
                                        </p:attrNameLst>
                                      </p:cBhvr>
                                      <p:to>
                                        <p:strVal val="visible"/>
                                      </p:to>
                                    </p:set>
                                    <p:animEffect transition="in" filter="wheel(1)">
                                      <p:cBhvr>
                                        <p:cTn id="7" dur="2000"/>
                                        <p:tgtEl>
                                          <p:spTgt spid="586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6755"/>
                                        </p:tgtEl>
                                        <p:attrNameLst>
                                          <p:attrName>style.visibility</p:attrName>
                                        </p:attrNameLst>
                                      </p:cBhvr>
                                      <p:to>
                                        <p:strVal val="visible"/>
                                      </p:to>
                                    </p:set>
                                    <p:animEffect transition="in" filter="fade">
                                      <p:cBhvr>
                                        <p:cTn id="12" dur="500"/>
                                        <p:tgtEl>
                                          <p:spTgt spid="58675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86760"/>
                                        </p:tgtEl>
                                        <p:attrNameLst>
                                          <p:attrName>style.visibility</p:attrName>
                                        </p:attrNameLst>
                                      </p:cBhvr>
                                      <p:to>
                                        <p:strVal val="visible"/>
                                      </p:to>
                                    </p:set>
                                    <p:animEffect transition="in" filter="wheel(1)">
                                      <p:cBhvr>
                                        <p:cTn id="17" dur="2000"/>
                                        <p:tgtEl>
                                          <p:spTgt spid="5867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754"/>
                                        </p:tgtEl>
                                        <p:attrNameLst>
                                          <p:attrName>style.visibility</p:attrName>
                                        </p:attrNameLst>
                                      </p:cBhvr>
                                      <p:to>
                                        <p:strVal val="visible"/>
                                      </p:to>
                                    </p:set>
                                    <p:animEffect transition="in" filter="fade">
                                      <p:cBhvr>
                                        <p:cTn id="22" dur="500"/>
                                        <p:tgtEl>
                                          <p:spTgt spid="58675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86759"/>
                                        </p:tgtEl>
                                        <p:attrNameLst>
                                          <p:attrName>style.visibility</p:attrName>
                                        </p:attrNameLst>
                                      </p:cBhvr>
                                      <p:to>
                                        <p:strVal val="visible"/>
                                      </p:to>
                                    </p:set>
                                    <p:animEffect transition="in" filter="wheel(1)">
                                      <p:cBhvr>
                                        <p:cTn id="27" dur="2000"/>
                                        <p:tgtEl>
                                          <p:spTgt spid="586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chemeClr val="accent2"/>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Acopladores</a:t>
            </a:r>
          </a:p>
        </p:txBody>
      </p:sp>
      <p:pic>
        <p:nvPicPr>
          <p:cNvPr id="670725" name="Picture 5"/>
          <p:cNvPicPr>
            <a:picLocks noChangeAspect="1" noChangeArrowheads="1"/>
          </p:cNvPicPr>
          <p:nvPr/>
        </p:nvPicPr>
        <p:blipFill>
          <a:blip r:embed="rId2" cstate="print"/>
          <a:srcRect/>
          <a:stretch>
            <a:fillRect/>
          </a:stretch>
        </p:blipFill>
        <p:spPr bwMode="auto">
          <a:xfrm>
            <a:off x="2649538" y="1484313"/>
            <a:ext cx="4537075" cy="2538412"/>
          </a:xfrm>
          <a:prstGeom prst="rect">
            <a:avLst/>
          </a:prstGeom>
          <a:solidFill>
            <a:srgbClr val="FF9900"/>
          </a:solidFill>
          <a:ln w="76200" algn="ctr">
            <a:solidFill>
              <a:srgbClr val="0070C0"/>
            </a:solidFill>
            <a:miter lim="800000"/>
            <a:headEnd/>
            <a:tailEnd/>
          </a:ln>
          <a:effectLst/>
        </p:spPr>
      </p:pic>
      <p:graphicFrame>
        <p:nvGraphicFramePr>
          <p:cNvPr id="670741" name="Group 21"/>
          <p:cNvGraphicFramePr>
            <a:graphicFrameLocks noGrp="1"/>
          </p:cNvGraphicFramePr>
          <p:nvPr>
            <p:extLst>
              <p:ext uri="{D42A27DB-BD31-4B8C-83A1-F6EECF244321}">
                <p14:modId xmlns:p14="http://schemas.microsoft.com/office/powerpoint/2010/main" val="3007630061"/>
              </p:ext>
            </p:extLst>
          </p:nvPr>
        </p:nvGraphicFramePr>
        <p:xfrm>
          <a:off x="344488" y="4221088"/>
          <a:ext cx="9217025" cy="2479305"/>
        </p:xfrm>
        <a:graphic>
          <a:graphicData uri="http://schemas.openxmlformats.org/drawingml/2006/table">
            <a:tbl>
              <a:tblPr/>
              <a:tblGrid>
                <a:gridCol w="504825">
                  <a:extLst>
                    <a:ext uri="{9D8B030D-6E8A-4147-A177-3AD203B41FA5}">
                      <a16:colId xmlns:a16="http://schemas.microsoft.com/office/drawing/2014/main" val="20000"/>
                    </a:ext>
                  </a:extLst>
                </a:gridCol>
                <a:gridCol w="8712200">
                  <a:extLst>
                    <a:ext uri="{9D8B030D-6E8A-4147-A177-3AD203B41FA5}">
                      <a16:colId xmlns:a16="http://schemas.microsoft.com/office/drawing/2014/main" val="20001"/>
                    </a:ext>
                  </a:extLst>
                </a:gridCol>
              </a:tblGrid>
              <a:tr h="2479305">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endParaRPr kumimoji="0" lang="es-ES" sz="36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Acopladores eléctricos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Acoplar señal de Internet a la red eléctrica.</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Inductivos/Capacitivos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Aéreos/subterráneos</a:t>
                      </a:r>
                      <a:endParaRPr kumimoji="0" lang="es-ES" sz="32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670736" name="Picture 16"/>
          <p:cNvPicPr>
            <a:picLocks noChangeAspect="1" noChangeArrowheads="1"/>
          </p:cNvPicPr>
          <p:nvPr/>
        </p:nvPicPr>
        <p:blipFill>
          <a:blip r:embed="rId3" cstate="print"/>
          <a:srcRect/>
          <a:stretch>
            <a:fillRect/>
          </a:stretch>
        </p:blipFill>
        <p:spPr bwMode="auto">
          <a:xfrm>
            <a:off x="7832725" y="1484313"/>
            <a:ext cx="1565275" cy="2447925"/>
          </a:xfrm>
          <a:prstGeom prst="rect">
            <a:avLst/>
          </a:prstGeom>
          <a:noFill/>
          <a:ln w="76200">
            <a:solidFill>
              <a:srgbClr val="0070C0"/>
            </a:solidFill>
            <a:miter lim="800000"/>
            <a:headEnd/>
            <a:tailEnd/>
          </a:ln>
        </p:spPr>
      </p:pic>
      <p:pic>
        <p:nvPicPr>
          <p:cNvPr id="670737" name="Picture 17"/>
          <p:cNvPicPr>
            <a:picLocks noChangeAspect="1" noChangeArrowheads="1"/>
          </p:cNvPicPr>
          <p:nvPr/>
        </p:nvPicPr>
        <p:blipFill>
          <a:blip r:embed="rId4" cstate="print"/>
          <a:srcRect/>
          <a:stretch>
            <a:fillRect/>
          </a:stretch>
        </p:blipFill>
        <p:spPr bwMode="auto">
          <a:xfrm>
            <a:off x="776288" y="1557338"/>
            <a:ext cx="1354137" cy="2232025"/>
          </a:xfrm>
          <a:prstGeom prst="rect">
            <a:avLst/>
          </a:prstGeom>
          <a:solidFill>
            <a:schemeClr val="accent6">
              <a:lumMod val="20000"/>
              <a:lumOff val="80000"/>
            </a:schemeClr>
          </a:solid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70741"/>
                                        </p:tgtEl>
                                        <p:attrNameLst>
                                          <p:attrName>style.visibility</p:attrName>
                                        </p:attrNameLst>
                                      </p:cBhvr>
                                      <p:to>
                                        <p:strVal val="visible"/>
                                      </p:to>
                                    </p:set>
                                    <p:animEffect transition="in" filter="fade">
                                      <p:cBhvr>
                                        <p:cTn id="7" dur="2000"/>
                                        <p:tgtEl>
                                          <p:spTgt spid="670741"/>
                                        </p:tgtEl>
                                      </p:cBhvr>
                                    </p:animEffect>
                                    <p:anim calcmode="lin" valueType="num">
                                      <p:cBhvr>
                                        <p:cTn id="8" dur="2000" fill="hold"/>
                                        <p:tgtEl>
                                          <p:spTgt spid="670741"/>
                                        </p:tgtEl>
                                        <p:attrNameLst>
                                          <p:attrName>ppt_w</p:attrName>
                                        </p:attrNameLst>
                                      </p:cBhvr>
                                      <p:tavLst>
                                        <p:tav tm="0" fmla="#ppt_w*sin(2.5*pi*$)">
                                          <p:val>
                                            <p:fltVal val="0"/>
                                          </p:val>
                                        </p:tav>
                                        <p:tav tm="100000">
                                          <p:val>
                                            <p:fltVal val="1"/>
                                          </p:val>
                                        </p:tav>
                                      </p:tavLst>
                                    </p:anim>
                                    <p:anim calcmode="lin" valueType="num">
                                      <p:cBhvr>
                                        <p:cTn id="9" dur="2000" fill="hold"/>
                                        <p:tgtEl>
                                          <p:spTgt spid="67074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70736"/>
                                        </p:tgtEl>
                                        <p:attrNameLst>
                                          <p:attrName>style.visibility</p:attrName>
                                        </p:attrNameLst>
                                      </p:cBhvr>
                                      <p:to>
                                        <p:strVal val="visible"/>
                                      </p:to>
                                    </p:set>
                                    <p:animEffect transition="in" filter="wheel(1)">
                                      <p:cBhvr>
                                        <p:cTn id="14" dur="2000"/>
                                        <p:tgtEl>
                                          <p:spTgt spid="67073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70737"/>
                                        </p:tgtEl>
                                        <p:attrNameLst>
                                          <p:attrName>style.visibility</p:attrName>
                                        </p:attrNameLst>
                                      </p:cBhvr>
                                      <p:to>
                                        <p:strVal val="visible"/>
                                      </p:to>
                                    </p:set>
                                    <p:animEffect transition="in" filter="wheel(1)">
                                      <p:cBhvr>
                                        <p:cTn id="19" dur="2000"/>
                                        <p:tgtEl>
                                          <p:spTgt spid="67073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70723"/>
                                        </p:tgtEl>
                                        <p:attrNameLst>
                                          <p:attrName>style.visibility</p:attrName>
                                        </p:attrNameLst>
                                      </p:cBhvr>
                                      <p:to>
                                        <p:strVal val="visible"/>
                                      </p:to>
                                    </p:set>
                                    <p:animEffect transition="in" filter="circle(in)">
                                      <p:cBhvr>
                                        <p:cTn id="24" dur="2000"/>
                                        <p:tgtEl>
                                          <p:spTgt spid="67072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70725"/>
                                        </p:tgtEl>
                                        <p:attrNameLst>
                                          <p:attrName>style.visibility</p:attrName>
                                        </p:attrNameLst>
                                      </p:cBhvr>
                                      <p:to>
                                        <p:strVal val="visible"/>
                                      </p:to>
                                    </p:set>
                                    <p:anim calcmode="lin" valueType="num">
                                      <p:cBhvr additive="base">
                                        <p:cTn id="29" dur="500" fill="hold"/>
                                        <p:tgtEl>
                                          <p:spTgt spid="670725"/>
                                        </p:tgtEl>
                                        <p:attrNameLst>
                                          <p:attrName>ppt_x</p:attrName>
                                        </p:attrNameLst>
                                      </p:cBhvr>
                                      <p:tavLst>
                                        <p:tav tm="0">
                                          <p:val>
                                            <p:strVal val="#ppt_x"/>
                                          </p:val>
                                        </p:tav>
                                        <p:tav tm="100000">
                                          <p:val>
                                            <p:strVal val="#ppt_x"/>
                                          </p:val>
                                        </p:tav>
                                      </p:tavLst>
                                    </p:anim>
                                    <p:anim calcmode="lin" valueType="num">
                                      <p:cBhvr additive="base">
                                        <p:cTn id="30" dur="500" fill="hold"/>
                                        <p:tgtEl>
                                          <p:spTgt spid="67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405F0D5-0D16-4435-9582-5BD9A050E798}" type="slidenum">
              <a:rPr lang="en-US"/>
              <a:pPr/>
              <a:t>15</a:t>
            </a:fld>
            <a:endParaRPr lang="en-US"/>
          </a:p>
        </p:txBody>
      </p:sp>
      <p:pic>
        <p:nvPicPr>
          <p:cNvPr id="16386" name="Picture 15" descr="uam4"/>
          <p:cNvPicPr>
            <a:picLocks noChangeAspect="1" noChangeArrowheads="1"/>
          </p:cNvPicPr>
          <p:nvPr/>
        </p:nvPicPr>
        <p:blipFill>
          <a:blip r:embed="rId3" cstate="print"/>
          <a:srcRect/>
          <a:stretch>
            <a:fillRect/>
          </a:stretch>
        </p:blipFill>
        <p:spPr bwMode="auto">
          <a:xfrm>
            <a:off x="6122988" y="1412875"/>
            <a:ext cx="3783012" cy="4076700"/>
          </a:xfrm>
          <a:prstGeom prst="rect">
            <a:avLst/>
          </a:prstGeom>
          <a:noFill/>
          <a:ln w="9525">
            <a:solidFill>
              <a:srgbClr val="0070C0"/>
            </a:solidFill>
            <a:miter lim="800000"/>
            <a:headEnd/>
            <a:tailEnd/>
          </a:ln>
        </p:spPr>
      </p:pic>
      <p:pic>
        <p:nvPicPr>
          <p:cNvPr id="16399" name="Picture 19" descr="dh10p"/>
          <p:cNvPicPr>
            <a:picLocks noChangeAspect="1" noChangeArrowheads="1"/>
          </p:cNvPicPr>
          <p:nvPr/>
        </p:nvPicPr>
        <p:blipFill>
          <a:blip r:embed="rId4" cstate="print"/>
          <a:srcRect/>
          <a:stretch>
            <a:fillRect/>
          </a:stretch>
        </p:blipFill>
        <p:spPr bwMode="auto">
          <a:xfrm>
            <a:off x="3873501" y="3357563"/>
            <a:ext cx="2249488" cy="3500437"/>
          </a:xfrm>
          <a:prstGeom prst="rect">
            <a:avLst/>
          </a:prstGeom>
          <a:noFill/>
          <a:ln w="9525">
            <a:solidFill>
              <a:srgbClr val="0070C0"/>
            </a:solidFill>
            <a:miter lim="800000"/>
            <a:headEnd/>
            <a:tailEnd/>
          </a:ln>
        </p:spPr>
      </p:pic>
      <p:pic>
        <p:nvPicPr>
          <p:cNvPr id="16400" name="Picture 20"/>
          <p:cNvPicPr>
            <a:picLocks noChangeAspect="1" noChangeArrowheads="1"/>
          </p:cNvPicPr>
          <p:nvPr/>
        </p:nvPicPr>
        <p:blipFill>
          <a:blip r:embed="rId5" cstate="print"/>
          <a:srcRect/>
          <a:stretch>
            <a:fillRect/>
          </a:stretch>
        </p:blipFill>
        <p:spPr bwMode="auto">
          <a:xfrm>
            <a:off x="0" y="1341438"/>
            <a:ext cx="3900488" cy="3500437"/>
          </a:xfrm>
          <a:prstGeom prst="rect">
            <a:avLst/>
          </a:prstGeom>
          <a:noFill/>
          <a:ln w="9525">
            <a:solidFill>
              <a:srgbClr val="0070C0"/>
            </a:solidFill>
            <a:miter lim="800000"/>
            <a:headEnd/>
            <a:tailEnd/>
          </a:ln>
        </p:spPr>
      </p:pic>
      <p:sp>
        <p:nvSpPr>
          <p:cNvPr id="7" name="6 CuadroTexto"/>
          <p:cNvSpPr txBox="1">
            <a:spLocks noChangeArrowheads="1"/>
          </p:cNvSpPr>
          <p:nvPr/>
        </p:nvSpPr>
        <p:spPr bwMode="auto">
          <a:xfrm>
            <a:off x="850900" y="0"/>
            <a:ext cx="9055100" cy="1341438"/>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Acopladores</a:t>
            </a:r>
            <a:endParaRPr lang="es-AR" sz="36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6400"/>
                                        </p:tgtEl>
                                        <p:attrNameLst>
                                          <p:attrName>style.visibility</p:attrName>
                                        </p:attrNameLst>
                                      </p:cBhvr>
                                      <p:to>
                                        <p:strVal val="visible"/>
                                      </p:to>
                                    </p:set>
                                    <p:animEffect transition="in" filter="wheel(1)">
                                      <p:cBhvr>
                                        <p:cTn id="12" dur="2000"/>
                                        <p:tgtEl>
                                          <p:spTgt spid="1640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6399"/>
                                        </p:tgtEl>
                                        <p:attrNameLst>
                                          <p:attrName>style.visibility</p:attrName>
                                        </p:attrNameLst>
                                      </p:cBhvr>
                                      <p:to>
                                        <p:strVal val="visible"/>
                                      </p:to>
                                    </p:set>
                                    <p:animEffect transition="in" filter="circle(in)">
                                      <p:cBhvr>
                                        <p:cTn id="17" dur="2000"/>
                                        <p:tgtEl>
                                          <p:spTgt spid="1639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circle(in)">
                                      <p:cBhvr>
                                        <p:cTn id="22" dur="2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2" name="Rectangle 4"/>
          <p:cNvSpPr>
            <a:spLocks noGrp="1" noChangeArrowheads="1"/>
          </p:cNvSpPr>
          <p:nvPr>
            <p:ph type="body" sz="half" idx="1"/>
          </p:nvPr>
        </p:nvSpPr>
        <p:spPr>
          <a:xfrm>
            <a:off x="0" y="1268413"/>
            <a:ext cx="9906000" cy="55895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TE –</a:t>
            </a:r>
            <a:r>
              <a:rPr lang="es-ES" sz="2800" b="1" i="1" dirty="0" err="1">
                <a:solidFill>
                  <a:schemeClr val="accent2">
                    <a:lumMod val="75000"/>
                  </a:schemeClr>
                </a:solidFill>
                <a:effectLst>
                  <a:outerShdw blurRad="38100" dist="38100" dir="2700000" algn="tl">
                    <a:srgbClr val="FFFFFF"/>
                  </a:outerShdw>
                </a:effectLst>
                <a:latin typeface="Arial" charset="0"/>
              </a:rPr>
              <a:t>Transformer</a:t>
            </a:r>
            <a:r>
              <a:rPr lang="es-ES" sz="2800" b="1" i="1" dirty="0">
                <a:solidFill>
                  <a:schemeClr val="accent2">
                    <a:lumMod val="75000"/>
                  </a:schemeClr>
                </a:solidFill>
                <a:effectLst>
                  <a:outerShdw blurRad="38100" dist="38100" dir="2700000" algn="tl">
                    <a:srgbClr val="FFFFFF"/>
                  </a:outerShdw>
                </a:effectLst>
                <a:latin typeface="Arial" charset="0"/>
              </a:rPr>
              <a:t> </a:t>
            </a:r>
            <a:r>
              <a:rPr lang="es-ES" sz="2800" b="1" i="1" dirty="0" err="1">
                <a:solidFill>
                  <a:schemeClr val="accent2">
                    <a:lumMod val="75000"/>
                  </a:schemeClr>
                </a:solidFill>
                <a:effectLst>
                  <a:outerShdw blurRad="38100" dist="38100" dir="2700000" algn="tl">
                    <a:srgbClr val="FFFFFF"/>
                  </a:outerShdw>
                </a:effectLst>
                <a:latin typeface="Arial" charset="0"/>
              </a:rPr>
              <a:t>Equipment</a:t>
            </a:r>
            <a:r>
              <a:rPr lang="es-ES" sz="2800" b="1" i="1" dirty="0">
                <a:solidFill>
                  <a:schemeClr val="accent2">
                    <a:lumMod val="75000"/>
                  </a:schemeClr>
                </a:solidFill>
                <a:effectLst>
                  <a:outerShdw blurRad="38100" dist="38100" dir="2700000" algn="tl">
                    <a:srgbClr val="FFFFFF"/>
                  </a:outerShdw>
                </a:effectLst>
                <a:latin typeface="Arial" charset="0"/>
              </a:rPr>
              <a:t>- equipo a instalar en el punto de inyección o head </a:t>
            </a:r>
            <a:r>
              <a:rPr lang="es-ES" sz="2800" b="1" i="1" dirty="0" err="1">
                <a:solidFill>
                  <a:schemeClr val="accent2">
                    <a:lumMod val="75000"/>
                  </a:schemeClr>
                </a:solidFill>
                <a:effectLst>
                  <a:outerShdw blurRad="38100" dist="38100" dir="2700000" algn="tl">
                    <a:srgbClr val="FFFFFF"/>
                  </a:outerShdw>
                </a:effectLst>
                <a:latin typeface="Arial" charset="0"/>
              </a:rPr>
              <a:t>end</a:t>
            </a:r>
            <a:r>
              <a:rPr lang="es-ES" sz="2800" b="1" i="1" dirty="0">
                <a:solidFill>
                  <a:schemeClr val="accent2">
                    <a:lumMod val="75000"/>
                  </a:schemeClr>
                </a:solidFill>
                <a:effectLst>
                  <a:outerShdw blurRad="38100" dist="38100" dir="2700000" algn="tl">
                    <a:srgbClr val="FFFFFF"/>
                  </a:outerShdw>
                </a:effectLst>
                <a:latin typeface="Arial" charset="0"/>
              </a:rPr>
              <a:t>, al cual se conectan los repetidores. </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Equipos que se instalan en los Centros de Transformación</a:t>
            </a:r>
            <a:r>
              <a:rPr lang="es-ES" sz="2800" b="1" i="1" dirty="0">
                <a:solidFill>
                  <a:schemeClr val="accent2">
                    <a:lumMod val="75000"/>
                  </a:schemeClr>
                </a:solidFill>
                <a:effectLst>
                  <a:outerShdw blurRad="38100" dist="38100" dir="2700000" algn="tl">
                    <a:srgbClr val="FFFFFF"/>
                  </a:outerShdw>
                </a:effectLst>
                <a:latin typeface="Arial" charset="0"/>
              </a:rPr>
              <a:t>de la compañía energética </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convierte señal de fibra óptica a cables de cobre y viceversa.</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Dos versiones: de Media Tensión (MT) y Baja Tensión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Distancias máximas</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-600m en MT.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-300m en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Preparados para conectarse con la red IP (interfaces Ethernet).</a:t>
            </a:r>
            <a:endParaRPr lang="es-ES" sz="2800" b="1" i="1" dirty="0">
              <a:solidFill>
                <a:schemeClr val="accent2">
                  <a:lumMod val="75000"/>
                </a:schemeClr>
              </a:solidFill>
              <a:effectLst>
                <a:outerShdw blurRad="38100" dist="38100" dir="2700000" algn="tl">
                  <a:srgbClr val="FFFFFF"/>
                </a:outerShdw>
              </a:effectLst>
              <a:latin typeface="Arial" charset="0"/>
            </a:endParaRPr>
          </a:p>
        </p:txBody>
      </p:sp>
      <p:sp>
        <p:nvSpPr>
          <p:cNvPr id="667653" name="Rectangle 5"/>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7655" name="Rectangle 7"/>
          <p:cNvSpPr>
            <a:spLocks noChangeArrowheads="1"/>
          </p:cNvSpPr>
          <p:nvPr/>
        </p:nvSpPr>
        <p:spPr bwMode="auto">
          <a:xfrm>
            <a:off x="920750"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7655"/>
                                        </p:tgtEl>
                                        <p:attrNameLst>
                                          <p:attrName>style.visibility</p:attrName>
                                        </p:attrNameLst>
                                      </p:cBhvr>
                                      <p:to>
                                        <p:strVal val="visible"/>
                                      </p:to>
                                    </p:set>
                                    <p:animEffect transition="in" filter="circle(in)">
                                      <p:cBhvr>
                                        <p:cTn id="7" dur="2000"/>
                                        <p:tgtEl>
                                          <p:spTgt spid="6676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7652">
                                            <p:bg/>
                                          </p:spTgt>
                                        </p:tgtEl>
                                        <p:attrNameLst>
                                          <p:attrName>style.visibility</p:attrName>
                                        </p:attrNameLst>
                                      </p:cBhvr>
                                      <p:to>
                                        <p:strVal val="visible"/>
                                      </p:to>
                                    </p:set>
                                    <p:animEffect transition="in" filter="circle(in)">
                                      <p:cBhvr>
                                        <p:cTn id="12" dur="2000"/>
                                        <p:tgtEl>
                                          <p:spTgt spid="667652">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7652">
                                            <p:txEl>
                                              <p:pRg st="0" end="0"/>
                                            </p:txEl>
                                          </p:spTgt>
                                        </p:tgtEl>
                                        <p:attrNameLst>
                                          <p:attrName>style.visibility</p:attrName>
                                        </p:attrNameLst>
                                      </p:cBhvr>
                                      <p:to>
                                        <p:strVal val="visible"/>
                                      </p:to>
                                    </p:set>
                                    <p:animEffect transition="in" filter="circle(in)">
                                      <p:cBhvr>
                                        <p:cTn id="17" dur="2000"/>
                                        <p:tgtEl>
                                          <p:spTgt spid="6676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7652">
                                            <p:txEl>
                                              <p:pRg st="1" end="1"/>
                                            </p:txEl>
                                          </p:spTgt>
                                        </p:tgtEl>
                                        <p:attrNameLst>
                                          <p:attrName>style.visibility</p:attrName>
                                        </p:attrNameLst>
                                      </p:cBhvr>
                                      <p:to>
                                        <p:strVal val="visible"/>
                                      </p:to>
                                    </p:set>
                                    <p:animEffect transition="in" filter="circle(in)">
                                      <p:cBhvr>
                                        <p:cTn id="22" dur="2000"/>
                                        <p:tgtEl>
                                          <p:spTgt spid="6676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7652">
                                            <p:txEl>
                                              <p:pRg st="2" end="2"/>
                                            </p:txEl>
                                          </p:spTgt>
                                        </p:tgtEl>
                                        <p:attrNameLst>
                                          <p:attrName>style.visibility</p:attrName>
                                        </p:attrNameLst>
                                      </p:cBhvr>
                                      <p:to>
                                        <p:strVal val="visible"/>
                                      </p:to>
                                    </p:set>
                                    <p:animEffect transition="in" filter="circle(in)">
                                      <p:cBhvr>
                                        <p:cTn id="27" dur="2000"/>
                                        <p:tgtEl>
                                          <p:spTgt spid="66765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7652">
                                            <p:txEl>
                                              <p:pRg st="3" end="3"/>
                                            </p:txEl>
                                          </p:spTgt>
                                        </p:tgtEl>
                                        <p:attrNameLst>
                                          <p:attrName>style.visibility</p:attrName>
                                        </p:attrNameLst>
                                      </p:cBhvr>
                                      <p:to>
                                        <p:strVal val="visible"/>
                                      </p:to>
                                    </p:set>
                                    <p:animEffect transition="in" filter="circle(in)">
                                      <p:cBhvr>
                                        <p:cTn id="32" dur="2000"/>
                                        <p:tgtEl>
                                          <p:spTgt spid="66765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7652">
                                            <p:txEl>
                                              <p:pRg st="4" end="4"/>
                                            </p:txEl>
                                          </p:spTgt>
                                        </p:tgtEl>
                                        <p:attrNameLst>
                                          <p:attrName>style.visibility</p:attrName>
                                        </p:attrNameLst>
                                      </p:cBhvr>
                                      <p:to>
                                        <p:strVal val="visible"/>
                                      </p:to>
                                    </p:set>
                                    <p:animEffect transition="in" filter="circle(in)">
                                      <p:cBhvr>
                                        <p:cTn id="37" dur="2000"/>
                                        <p:tgtEl>
                                          <p:spTgt spid="66765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667652">
                                            <p:txEl>
                                              <p:pRg st="5" end="5"/>
                                            </p:txEl>
                                          </p:spTgt>
                                        </p:tgtEl>
                                        <p:attrNameLst>
                                          <p:attrName>style.visibility</p:attrName>
                                        </p:attrNameLst>
                                      </p:cBhvr>
                                      <p:to>
                                        <p:strVal val="visible"/>
                                      </p:to>
                                    </p:set>
                                    <p:animEffect transition="in" filter="circle(in)">
                                      <p:cBhvr>
                                        <p:cTn id="42" dur="2000"/>
                                        <p:tgtEl>
                                          <p:spTgt spid="66765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67652">
                                            <p:txEl>
                                              <p:pRg st="6" end="6"/>
                                            </p:txEl>
                                          </p:spTgt>
                                        </p:tgtEl>
                                        <p:attrNameLst>
                                          <p:attrName>style.visibility</p:attrName>
                                        </p:attrNameLst>
                                      </p:cBhvr>
                                      <p:to>
                                        <p:strVal val="visible"/>
                                      </p:to>
                                    </p:set>
                                    <p:animEffect transition="in" filter="circle(in)">
                                      <p:cBhvr>
                                        <p:cTn id="47" dur="2000"/>
                                        <p:tgtEl>
                                          <p:spTgt spid="66765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667652">
                                            <p:txEl>
                                              <p:pRg st="7" end="7"/>
                                            </p:txEl>
                                          </p:spTgt>
                                        </p:tgtEl>
                                        <p:attrNameLst>
                                          <p:attrName>style.visibility</p:attrName>
                                        </p:attrNameLst>
                                      </p:cBhvr>
                                      <p:to>
                                        <p:strVal val="visible"/>
                                      </p:to>
                                    </p:set>
                                    <p:animEffect transition="in" filter="circle(in)">
                                      <p:cBhvr>
                                        <p:cTn id="52" dur="2000"/>
                                        <p:tgtEl>
                                          <p:spTgt spid="6676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2" grpId="0" build="p" animBg="1"/>
      <p:bldP spid="6676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0" y="404813"/>
            <a:ext cx="8420100" cy="1143000"/>
          </a:xfrm>
          <a:noFill/>
          <a:ln/>
        </p:spPr>
        <p:txBody>
          <a:bodyPr lIns="92075" tIns="46038" rIns="92075" bIns="46038"/>
          <a:lstStyle/>
          <a:p>
            <a:r>
              <a:rPr lang="es-ES"/>
              <a:t>Cabecera PLC (HE)</a:t>
            </a:r>
          </a:p>
        </p:txBody>
      </p:sp>
      <p:sp>
        <p:nvSpPr>
          <p:cNvPr id="668675" name="Rectangle 3"/>
          <p:cNvSpPr>
            <a:spLocks noGrp="1" noChangeArrowheads="1"/>
          </p:cNvSpPr>
          <p:nvPr>
            <p:ph type="body" sz="half" idx="1"/>
          </p:nvPr>
        </p:nvSpPr>
        <p:spPr>
          <a:xfrm>
            <a:off x="344488" y="1341438"/>
            <a:ext cx="9204325" cy="5327650"/>
          </a:xfrm>
          <a:solidFill>
            <a:srgbClr val="DDDDDD"/>
          </a:solidFill>
          <a:ln w="57150" cap="flat" cmpd="thinThick" algn="ctr">
            <a:solidFill>
              <a:srgbClr val="0070C0"/>
            </a:solidFill>
          </a:ln>
        </p:spPr>
        <p:txBody>
          <a:bodyPr/>
          <a:lstStyle/>
          <a:p>
            <a:pPr algn="just">
              <a:lnSpc>
                <a:spcPct val="80000"/>
              </a:lnSpc>
            </a:pPr>
            <a:r>
              <a:rPr lang="es-CL" sz="2800" b="1" i="1" dirty="0">
                <a:solidFill>
                  <a:schemeClr val="accent2">
                    <a:lumMod val="75000"/>
                  </a:schemeClr>
                </a:solidFill>
                <a:effectLst>
                  <a:outerShdw blurRad="38100" dist="38100" dir="2700000" algn="tl">
                    <a:srgbClr val="FFFFFF"/>
                  </a:outerShdw>
                </a:effectLst>
                <a:latin typeface="Arial" charset="0"/>
              </a:rPr>
              <a:t>La Cabecera PLC tendrá un nodo conectado a Internet a través de un “</a:t>
            </a:r>
            <a:r>
              <a:rPr lang="es-CL" sz="2800" b="1" i="1" dirty="0" err="1">
                <a:solidFill>
                  <a:schemeClr val="accent2">
                    <a:lumMod val="75000"/>
                  </a:schemeClr>
                </a:solidFill>
                <a:effectLst>
                  <a:outerShdw blurRad="38100" dist="38100" dir="2700000" algn="tl">
                    <a:srgbClr val="FFFFFF"/>
                  </a:outerShdw>
                </a:effectLst>
                <a:latin typeface="Arial" charset="0"/>
              </a:rPr>
              <a:t>backbone</a:t>
            </a:r>
            <a:r>
              <a:rPr lang="es-CL" sz="2800" b="1" i="1" dirty="0">
                <a:solidFill>
                  <a:schemeClr val="accent2">
                    <a:lumMod val="75000"/>
                  </a:schemeClr>
                </a:solidFill>
                <a:effectLst>
                  <a:outerShdw blurRad="38100" dist="38100" dir="2700000" algn="tl">
                    <a:srgbClr val="FFFFFF"/>
                  </a:outerShdw>
                </a:effectLst>
                <a:latin typeface="Arial" charset="0"/>
              </a:rPr>
              <a:t>” de fibra óptica o inalámbrica.</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cabecera PLC recibe la señal modificada por 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se procesa en el interior del HE y se inyecta en la red de baja tensión con un acoplador de señal.</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señal de internet queda introducida en la red de baja tensión en una frecuencia llamada </a:t>
            </a:r>
            <a:r>
              <a:rPr lang="es-ES" sz="2800" b="1" i="1" dirty="0" err="1">
                <a:solidFill>
                  <a:schemeClr val="accent2">
                    <a:lumMod val="75000"/>
                  </a:schemeClr>
                </a:solidFill>
                <a:effectLst>
                  <a:outerShdw blurRad="38100" dist="38100" dir="2700000" algn="tl">
                    <a:srgbClr val="FFFFFF"/>
                  </a:outerShdw>
                </a:effectLst>
                <a:latin typeface="Arial" charset="0"/>
              </a:rPr>
              <a:t>Outdoor</a:t>
            </a:r>
            <a:r>
              <a:rPr lang="es-ES" sz="2800" b="1" i="1" dirty="0">
                <a:solidFill>
                  <a:schemeClr val="accent2">
                    <a:lumMod val="75000"/>
                  </a:schemeClr>
                </a:solidFill>
                <a:effectLst>
                  <a:outerShdw blurRad="38100" dist="38100" dir="2700000" algn="tl">
                    <a:srgbClr val="FFFFFF"/>
                  </a:outerShdw>
                </a:effectLst>
                <a:latin typeface="Arial" charset="0"/>
              </a:rPr>
              <a:t> (de 1,6 a 18 </a:t>
            </a:r>
            <a:r>
              <a:rPr lang="es-ES" sz="2800" b="1" i="1" dirty="0" err="1">
                <a:solidFill>
                  <a:schemeClr val="accent2">
                    <a:lumMod val="75000"/>
                  </a:schemeClr>
                </a:solidFill>
                <a:effectLst>
                  <a:outerShdw blurRad="38100" dist="38100" dir="2700000" algn="tl">
                    <a:srgbClr val="FFFFFF"/>
                  </a:outerShdw>
                </a:effectLst>
                <a:latin typeface="Arial" charset="0"/>
              </a:rPr>
              <a:t>Mhz</a:t>
            </a:r>
            <a:r>
              <a:rPr lang="es-ES" sz="2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HE: Equipo master – Modem PLC: Equipo Slave</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Arquitectura Maestro-Esclavo brinda seguridad, eficacia, </a:t>
            </a:r>
            <a:r>
              <a:rPr lang="es-ES" sz="2800" b="1" i="1" dirty="0" err="1">
                <a:solidFill>
                  <a:schemeClr val="accent2">
                    <a:lumMod val="75000"/>
                  </a:schemeClr>
                </a:solidFill>
                <a:effectLst>
                  <a:outerShdw blurRad="38100" dist="38100" dir="2700000" algn="tl">
                    <a:srgbClr val="FFFFFF"/>
                  </a:outerShdw>
                </a:effectLst>
                <a:latin typeface="Arial" charset="0"/>
              </a:rPr>
              <a:t>QoS</a:t>
            </a:r>
            <a:r>
              <a:rPr lang="es-ES" sz="2800" b="1" i="1" dirty="0">
                <a:solidFill>
                  <a:schemeClr val="accent2">
                    <a:lumMod val="75000"/>
                  </a:schemeClr>
                </a:solidFill>
                <a:effectLst>
                  <a:outerShdw blurRad="38100" dist="38100" dir="2700000" algn="tl">
                    <a:srgbClr val="FFFFFF"/>
                  </a:outerShdw>
                </a:effectLst>
                <a:latin typeface="Arial" charset="0"/>
              </a:rPr>
              <a:t>.</a:t>
            </a:r>
          </a:p>
        </p:txBody>
      </p:sp>
      <p:sp>
        <p:nvSpPr>
          <p:cNvPr id="668676" name="Rectangle 4"/>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8677" name="Rectangle 5"/>
          <p:cNvSpPr>
            <a:spLocks noChangeArrowheads="1"/>
          </p:cNvSpPr>
          <p:nvPr/>
        </p:nvSpPr>
        <p:spPr bwMode="auto">
          <a:xfrm>
            <a:off x="920750" y="0"/>
            <a:ext cx="8420100" cy="1143000"/>
          </a:xfrm>
          <a:prstGeom prst="rect">
            <a:avLst/>
          </a:prstGeom>
          <a:solidFill>
            <a:schemeClr val="accent6">
              <a:lumMod val="20000"/>
              <a:lumOff val="80000"/>
            </a:schemeClr>
          </a:solidFill>
          <a:ln w="76200" algn="ctr">
            <a:solidFill>
              <a:srgbClr val="0070C0"/>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(HE)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500"/>
                                        <p:tgtEl>
                                          <p:spTgt spid="66867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8675">
                                            <p:bg/>
                                          </p:spTgt>
                                        </p:tgtEl>
                                        <p:attrNameLst>
                                          <p:attrName>style.visibility</p:attrName>
                                        </p:attrNameLst>
                                      </p:cBhvr>
                                      <p:to>
                                        <p:strVal val="visible"/>
                                      </p:to>
                                    </p:set>
                                    <p:animEffect transition="in" filter="circle(in)">
                                      <p:cBhvr>
                                        <p:cTn id="12" dur="2000"/>
                                        <p:tgtEl>
                                          <p:spTgt spid="668675">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8675">
                                            <p:txEl>
                                              <p:pRg st="0" end="0"/>
                                            </p:txEl>
                                          </p:spTgt>
                                        </p:tgtEl>
                                        <p:attrNameLst>
                                          <p:attrName>style.visibility</p:attrName>
                                        </p:attrNameLst>
                                      </p:cBhvr>
                                      <p:to>
                                        <p:strVal val="visible"/>
                                      </p:to>
                                    </p:set>
                                    <p:animEffect transition="in" filter="circle(in)">
                                      <p:cBhvr>
                                        <p:cTn id="17" dur="2000"/>
                                        <p:tgtEl>
                                          <p:spTgt spid="668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8675">
                                            <p:txEl>
                                              <p:pRg st="1" end="1"/>
                                            </p:txEl>
                                          </p:spTgt>
                                        </p:tgtEl>
                                        <p:attrNameLst>
                                          <p:attrName>style.visibility</p:attrName>
                                        </p:attrNameLst>
                                      </p:cBhvr>
                                      <p:to>
                                        <p:strVal val="visible"/>
                                      </p:to>
                                    </p:set>
                                    <p:animEffect transition="in" filter="circle(in)">
                                      <p:cBhvr>
                                        <p:cTn id="22" dur="2000"/>
                                        <p:tgtEl>
                                          <p:spTgt spid="66867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8675">
                                            <p:txEl>
                                              <p:pRg st="2" end="2"/>
                                            </p:txEl>
                                          </p:spTgt>
                                        </p:tgtEl>
                                        <p:attrNameLst>
                                          <p:attrName>style.visibility</p:attrName>
                                        </p:attrNameLst>
                                      </p:cBhvr>
                                      <p:to>
                                        <p:strVal val="visible"/>
                                      </p:to>
                                    </p:set>
                                    <p:animEffect transition="in" filter="circle(in)">
                                      <p:cBhvr>
                                        <p:cTn id="27" dur="2000"/>
                                        <p:tgtEl>
                                          <p:spTgt spid="66867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8675">
                                            <p:txEl>
                                              <p:pRg st="3" end="3"/>
                                            </p:txEl>
                                          </p:spTgt>
                                        </p:tgtEl>
                                        <p:attrNameLst>
                                          <p:attrName>style.visibility</p:attrName>
                                        </p:attrNameLst>
                                      </p:cBhvr>
                                      <p:to>
                                        <p:strVal val="visible"/>
                                      </p:to>
                                    </p:set>
                                    <p:animEffect transition="in" filter="circle(in)">
                                      <p:cBhvr>
                                        <p:cTn id="32" dur="2000"/>
                                        <p:tgtEl>
                                          <p:spTgt spid="6686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8675">
                                            <p:txEl>
                                              <p:pRg st="4" end="4"/>
                                            </p:txEl>
                                          </p:spTgt>
                                        </p:tgtEl>
                                        <p:attrNameLst>
                                          <p:attrName>style.visibility</p:attrName>
                                        </p:attrNameLst>
                                      </p:cBhvr>
                                      <p:to>
                                        <p:strVal val="visible"/>
                                      </p:to>
                                    </p:set>
                                    <p:animEffect transition="in" filter="circle(in)">
                                      <p:cBhvr>
                                        <p:cTn id="37" dur="2000"/>
                                        <p:tgtEl>
                                          <p:spTgt spid="66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animBg="1"/>
      <p:bldP spid="6686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700" name="Picture 4"/>
          <p:cNvPicPr>
            <a:picLocks noChangeAspect="1" noChangeArrowheads="1"/>
          </p:cNvPicPr>
          <p:nvPr/>
        </p:nvPicPr>
        <p:blipFill>
          <a:blip r:embed="rId2" cstate="print"/>
          <a:srcRect/>
          <a:stretch>
            <a:fillRect/>
          </a:stretch>
        </p:blipFill>
        <p:spPr bwMode="auto">
          <a:xfrm>
            <a:off x="631825" y="1628775"/>
            <a:ext cx="3751263" cy="4895850"/>
          </a:xfrm>
          <a:prstGeom prst="rect">
            <a:avLst/>
          </a:prstGeom>
          <a:solidFill>
            <a:srgbClr val="FF9900"/>
          </a:solidFill>
          <a:ln w="76200" algn="ctr">
            <a:solidFill>
              <a:srgbClr val="0070C0"/>
            </a:solidFill>
            <a:miter lim="800000"/>
            <a:headEnd/>
            <a:tailEnd/>
          </a:ln>
          <a:effectLst/>
        </p:spPr>
      </p:pic>
      <p:pic>
        <p:nvPicPr>
          <p:cNvPr id="669701" name="Picture 5"/>
          <p:cNvPicPr>
            <a:picLocks noChangeAspect="1" noChangeArrowheads="1"/>
          </p:cNvPicPr>
          <p:nvPr/>
        </p:nvPicPr>
        <p:blipFill>
          <a:blip r:embed="rId3" cstate="print"/>
          <a:srcRect/>
          <a:stretch>
            <a:fillRect/>
          </a:stretch>
        </p:blipFill>
        <p:spPr bwMode="auto">
          <a:xfrm>
            <a:off x="7400925" y="260350"/>
            <a:ext cx="2182813" cy="2971800"/>
          </a:xfrm>
          <a:prstGeom prst="rect">
            <a:avLst/>
          </a:prstGeom>
          <a:solidFill>
            <a:srgbClr val="FF9900"/>
          </a:solidFill>
          <a:ln w="76200" algn="ctr">
            <a:solidFill>
              <a:srgbClr val="0070C0"/>
            </a:solidFill>
            <a:miter lim="800000"/>
            <a:headEnd/>
            <a:tailEnd/>
          </a:ln>
          <a:effectLst/>
        </p:spPr>
      </p:pic>
      <p:sp>
        <p:nvSpPr>
          <p:cNvPr id="669703" name="Rectangle 7"/>
          <p:cNvSpPr>
            <a:spLocks noChangeArrowheads="1"/>
          </p:cNvSpPr>
          <p:nvPr/>
        </p:nvSpPr>
        <p:spPr bwMode="auto">
          <a:xfrm>
            <a:off x="344488" y="260350"/>
            <a:ext cx="6840537"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 Repetidor PLC (HG)</a:t>
            </a:r>
          </a:p>
        </p:txBody>
      </p:sp>
      <p:pic>
        <p:nvPicPr>
          <p:cNvPr id="669705" name="Picture 9"/>
          <p:cNvPicPr>
            <a:picLocks noChangeAspect="1" noChangeArrowheads="1"/>
          </p:cNvPicPr>
          <p:nvPr/>
        </p:nvPicPr>
        <p:blipFill>
          <a:blip r:embed="rId4" cstate="print"/>
          <a:srcRect/>
          <a:stretch>
            <a:fillRect/>
          </a:stretch>
        </p:blipFill>
        <p:spPr bwMode="auto">
          <a:xfrm>
            <a:off x="5745163" y="3500438"/>
            <a:ext cx="2887662" cy="302577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9703"/>
                                        </p:tgtEl>
                                        <p:attrNameLst>
                                          <p:attrName>style.visibility</p:attrName>
                                        </p:attrNameLst>
                                      </p:cBhvr>
                                      <p:to>
                                        <p:strVal val="visible"/>
                                      </p:to>
                                    </p:set>
                                    <p:animEffect transition="in" filter="fade">
                                      <p:cBhvr>
                                        <p:cTn id="7" dur="500"/>
                                        <p:tgtEl>
                                          <p:spTgt spid="6697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9701"/>
                                        </p:tgtEl>
                                        <p:attrNameLst>
                                          <p:attrName>style.visibility</p:attrName>
                                        </p:attrNameLst>
                                      </p:cBhvr>
                                      <p:to>
                                        <p:strVal val="visible"/>
                                      </p:to>
                                    </p:set>
                                    <p:anim calcmode="lin" valueType="num">
                                      <p:cBhvr additive="base">
                                        <p:cTn id="12" dur="500" fill="hold"/>
                                        <p:tgtEl>
                                          <p:spTgt spid="669701"/>
                                        </p:tgtEl>
                                        <p:attrNameLst>
                                          <p:attrName>ppt_x</p:attrName>
                                        </p:attrNameLst>
                                      </p:cBhvr>
                                      <p:tavLst>
                                        <p:tav tm="0">
                                          <p:val>
                                            <p:strVal val="#ppt_x"/>
                                          </p:val>
                                        </p:tav>
                                        <p:tav tm="100000">
                                          <p:val>
                                            <p:strVal val="#ppt_x"/>
                                          </p:val>
                                        </p:tav>
                                      </p:tavLst>
                                    </p:anim>
                                    <p:anim calcmode="lin" valueType="num">
                                      <p:cBhvr additive="base">
                                        <p:cTn id="13" dur="500" fill="hold"/>
                                        <p:tgtEl>
                                          <p:spTgt spid="669701"/>
                                        </p:tgtEl>
                                        <p:attrNameLst>
                                          <p:attrName>ppt_y</p:attrName>
                                        </p:attrNameLst>
                                      </p:cBhvr>
                                      <p:tavLst>
                                        <p:tav tm="0">
                                          <p:val>
                                            <p:strVal val="1+#ppt_h/2"/>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669700"/>
                                        </p:tgtEl>
                                        <p:attrNameLst>
                                          <p:attrName>style.visibility</p:attrName>
                                        </p:attrNameLst>
                                      </p:cBhvr>
                                      <p:to>
                                        <p:strVal val="visible"/>
                                      </p:to>
                                    </p:set>
                                    <p:animEffect transition="in" filter="wheel(1)">
                                      <p:cBhvr>
                                        <p:cTn id="16" dur="2000"/>
                                        <p:tgtEl>
                                          <p:spTgt spid="669700"/>
                                        </p:tgtEl>
                                      </p:cBhvr>
                                    </p:animEffect>
                                  </p:childTnLst>
                                </p:cTn>
                              </p:par>
                              <p:par>
                                <p:cTn id="17" presetID="21" presetClass="entr" presetSubtype="1" fill="hold" nodeType="withEffect">
                                  <p:stCondLst>
                                    <p:cond delay="0"/>
                                  </p:stCondLst>
                                  <p:childTnLst>
                                    <p:set>
                                      <p:cBhvr>
                                        <p:cTn id="18" dur="1" fill="hold">
                                          <p:stCondLst>
                                            <p:cond delay="0"/>
                                          </p:stCondLst>
                                        </p:cTn>
                                        <p:tgtEl>
                                          <p:spTgt spid="669705"/>
                                        </p:tgtEl>
                                        <p:attrNameLst>
                                          <p:attrName>style.visibility</p:attrName>
                                        </p:attrNameLst>
                                      </p:cBhvr>
                                      <p:to>
                                        <p:strVal val="visible"/>
                                      </p:to>
                                    </p:set>
                                    <p:animEffect transition="in" filter="wheel(1)">
                                      <p:cBhvr>
                                        <p:cTn id="19" dur="20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a:xfrm>
            <a:off x="776288" y="0"/>
            <a:ext cx="8420100" cy="1268413"/>
          </a:xfrm>
          <a:solidFill>
            <a:srgbClr val="66FFFF"/>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 PLC (HG)</a:t>
            </a:r>
          </a:p>
        </p:txBody>
      </p:sp>
      <p:sp>
        <p:nvSpPr>
          <p:cNvPr id="644099" name="Rectangle 3"/>
          <p:cNvSpPr>
            <a:spLocks noGrp="1" noChangeArrowheads="1"/>
          </p:cNvSpPr>
          <p:nvPr>
            <p:ph type="body" sz="half" idx="1"/>
          </p:nvPr>
        </p:nvSpPr>
        <p:spPr>
          <a:xfrm>
            <a:off x="0" y="1484313"/>
            <a:ext cx="9906000" cy="53736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El IR -</a:t>
            </a:r>
            <a:r>
              <a:rPr lang="es-ES" sz="2400" b="1" i="1" dirty="0" err="1">
                <a:solidFill>
                  <a:schemeClr val="accent2">
                    <a:lumMod val="75000"/>
                  </a:schemeClr>
                </a:solidFill>
                <a:effectLst>
                  <a:outerShdw blurRad="38100" dist="38100" dir="2700000" algn="tl">
                    <a:srgbClr val="FFFFFF"/>
                  </a:outerShdw>
                </a:effectLst>
                <a:latin typeface="Arial" charset="0"/>
              </a:rPr>
              <a:t>Intermediate</a:t>
            </a:r>
            <a:r>
              <a:rPr lang="es-ES" sz="2400" b="1" i="1" dirty="0">
                <a:solidFill>
                  <a:schemeClr val="accent2">
                    <a:lumMod val="75000"/>
                  </a:schemeClr>
                </a:solidFill>
                <a:effectLst>
                  <a:outerShdw blurRad="38100" dist="38100" dir="2700000" algn="tl">
                    <a:srgbClr val="FFFFFF"/>
                  </a:outerShdw>
                </a:effectLst>
                <a:latin typeface="Arial" charset="0"/>
              </a:rPr>
              <a:t> </a:t>
            </a:r>
            <a:r>
              <a:rPr lang="es-ES" sz="2400" b="1" i="1" dirty="0" err="1">
                <a:solidFill>
                  <a:schemeClr val="accent2">
                    <a:lumMod val="75000"/>
                  </a:schemeClr>
                </a:solidFill>
                <a:effectLst>
                  <a:outerShdw blurRad="38100" dist="38100" dir="2700000" algn="tl">
                    <a:srgbClr val="FFFFFF"/>
                  </a:outerShdw>
                </a:effectLst>
                <a:latin typeface="Arial" charset="0"/>
              </a:rPr>
              <a:t>Repeater</a:t>
            </a:r>
            <a:r>
              <a:rPr lang="es-ES" sz="2400" b="1" i="1" dirty="0">
                <a:solidFill>
                  <a:schemeClr val="accent2">
                    <a:lumMod val="75000"/>
                  </a:schemeClr>
                </a:solidFill>
                <a:effectLst>
                  <a:outerShdw blurRad="38100" dist="38100" dir="2700000" algn="tl">
                    <a:srgbClr val="FFFFFF"/>
                  </a:outerShdw>
                </a:effectLst>
                <a:latin typeface="Arial" charset="0"/>
              </a:rPr>
              <a:t>- es el repetidor al cual se conecta el módem del usuario.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Regenera la señal PLC modificando su frecuencia.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Expande la red o mejora ancho de banda.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Eleva la frecuencia de 1.6 a 18 </a:t>
            </a:r>
            <a:r>
              <a:rPr lang="es-ES_tradnl" sz="2400" b="1" i="1" dirty="0" err="1">
                <a:solidFill>
                  <a:schemeClr val="accent2">
                    <a:lumMod val="75000"/>
                  </a:schemeClr>
                </a:solidFill>
                <a:effectLst>
                  <a:outerShdw blurRad="38100" dist="38100" dir="2700000" algn="tl">
                    <a:srgbClr val="FFFFFF"/>
                  </a:outerShdw>
                </a:effectLst>
                <a:latin typeface="Arial" charset="0"/>
              </a:rPr>
              <a:t>Mhz</a:t>
            </a:r>
            <a:r>
              <a:rPr lang="es-ES_tradnl" sz="2400" b="1" i="1" dirty="0">
                <a:solidFill>
                  <a:schemeClr val="accent2">
                    <a:lumMod val="75000"/>
                  </a:schemeClr>
                </a:solidFill>
                <a:effectLst>
                  <a:outerShdw blurRad="38100" dist="38100" dir="2700000" algn="tl">
                    <a:srgbClr val="FFFFFF"/>
                  </a:outerShdw>
                </a:effectLst>
                <a:latin typeface="Arial" charset="0"/>
              </a:rPr>
              <a:t> a 18 a 36 </a:t>
            </a:r>
            <a:r>
              <a:rPr lang="es-ES_tradnl" sz="2400" b="1" i="1" dirty="0" err="1">
                <a:solidFill>
                  <a:schemeClr val="accent2">
                    <a:lumMod val="75000"/>
                  </a:schemeClr>
                </a:solidFill>
                <a:effectLst>
                  <a:outerShdw blurRad="38100" dist="38100" dir="2700000" algn="tl">
                    <a:srgbClr val="FFFFFF"/>
                  </a:outerShdw>
                </a:effectLst>
                <a:latin typeface="Arial" charset="0"/>
              </a:rPr>
              <a:t>Mhz</a:t>
            </a:r>
            <a:endParaRPr lang="es-ES_tradnl"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cumplir las funciones de </a:t>
            </a:r>
            <a:r>
              <a:rPr lang="es-ES_tradnl" sz="2400" b="1" i="1" dirty="0" err="1">
                <a:solidFill>
                  <a:schemeClr val="accent2">
                    <a:lumMod val="75000"/>
                  </a:schemeClr>
                </a:solidFill>
                <a:effectLst>
                  <a:outerShdw blurRad="38100" dist="38100" dir="2700000" algn="tl">
                    <a:srgbClr val="FFFFFF"/>
                  </a:outerShdw>
                </a:effectLst>
                <a:latin typeface="Arial" charset="0"/>
              </a:rPr>
              <a:t>Router</a:t>
            </a:r>
            <a:r>
              <a:rPr lang="es-ES_tradnl" sz="2400" b="1" i="1" dirty="0">
                <a:solidFill>
                  <a:schemeClr val="accent2">
                    <a:lumMod val="75000"/>
                  </a:schemeClr>
                </a:solidFill>
                <a:effectLst>
                  <a:outerShdw blurRad="38100" dist="38100" dir="2700000" algn="tl">
                    <a:srgbClr val="FFFFFF"/>
                  </a:outerShdw>
                </a:effectLst>
                <a:latin typeface="Arial" charset="0"/>
              </a:rPr>
              <a:t> (LAN hogareña).</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Equipos ubicados en los cuartos de medidores.</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Pueden controlar hasta 256 </a:t>
            </a:r>
            <a:r>
              <a:rPr lang="es-AR" sz="2400" b="1" i="1" dirty="0" err="1">
                <a:solidFill>
                  <a:schemeClr val="accent2">
                    <a:lumMod val="75000"/>
                  </a:schemeClr>
                </a:solidFill>
                <a:effectLst>
                  <a:outerShdw blurRad="38100" dist="38100" dir="2700000" algn="tl">
                    <a:srgbClr val="FFFFFF"/>
                  </a:outerShdw>
                </a:effectLst>
                <a:latin typeface="Arial" charset="0"/>
              </a:rPr>
              <a:t>modems</a:t>
            </a:r>
            <a:r>
              <a:rPr lang="es-AR" sz="2400" b="1" i="1" dirty="0">
                <a:solidFill>
                  <a:schemeClr val="accent2">
                    <a:lumMod val="75000"/>
                  </a:schemeClr>
                </a:solidFill>
                <a:effectLst>
                  <a:outerShdw blurRad="38100" dist="38100" dir="2700000" algn="tl">
                    <a:srgbClr val="FFFFFF"/>
                  </a:outerShdw>
                </a:effectLst>
                <a:latin typeface="Arial" charset="0"/>
              </a:rPr>
              <a:t> de cliente (CPE).</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Distancia máxima del HE: 300 metros.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HE se entiende con un HG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Outdoor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se entiende con Módem PLC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Indoor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Master – Módem - Slave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4098"/>
                                        </p:tgtEl>
                                        <p:attrNameLst>
                                          <p:attrName>style.visibility</p:attrName>
                                        </p:attrNameLst>
                                      </p:cBhvr>
                                      <p:to>
                                        <p:strVal val="visible"/>
                                      </p:to>
                                    </p:set>
                                    <p:anim calcmode="lin" valueType="num">
                                      <p:cBhvr additive="base">
                                        <p:cTn id="7" dur="500" fill="hold"/>
                                        <p:tgtEl>
                                          <p:spTgt spid="644098"/>
                                        </p:tgtEl>
                                        <p:attrNameLst>
                                          <p:attrName>ppt_x</p:attrName>
                                        </p:attrNameLst>
                                      </p:cBhvr>
                                      <p:tavLst>
                                        <p:tav tm="0">
                                          <p:val>
                                            <p:strVal val="#ppt_x"/>
                                          </p:val>
                                        </p:tav>
                                        <p:tav tm="100000">
                                          <p:val>
                                            <p:strVal val="#ppt_x"/>
                                          </p:val>
                                        </p:tav>
                                      </p:tavLst>
                                    </p:anim>
                                    <p:anim calcmode="lin" valueType="num">
                                      <p:cBhvr additive="base">
                                        <p:cTn id="8" dur="500" fill="hold"/>
                                        <p:tgtEl>
                                          <p:spTgt spid="64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44099">
                                            <p:bg/>
                                          </p:spTgt>
                                        </p:tgtEl>
                                        <p:attrNameLst>
                                          <p:attrName>style.visibility</p:attrName>
                                        </p:attrNameLst>
                                      </p:cBhvr>
                                      <p:to>
                                        <p:strVal val="visible"/>
                                      </p:to>
                                    </p:set>
                                    <p:animEffect transition="in" filter="circle(in)">
                                      <p:cBhvr>
                                        <p:cTn id="13" dur="2000"/>
                                        <p:tgtEl>
                                          <p:spTgt spid="6440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44099">
                                            <p:txEl>
                                              <p:pRg st="0" end="0"/>
                                            </p:txEl>
                                          </p:spTgt>
                                        </p:tgtEl>
                                        <p:attrNameLst>
                                          <p:attrName>style.visibility</p:attrName>
                                        </p:attrNameLst>
                                      </p:cBhvr>
                                      <p:to>
                                        <p:strVal val="visible"/>
                                      </p:to>
                                    </p:set>
                                    <p:animEffect transition="in" filter="circle(in)">
                                      <p:cBhvr>
                                        <p:cTn id="18" dur="2000"/>
                                        <p:tgtEl>
                                          <p:spTgt spid="64409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44099">
                                            <p:txEl>
                                              <p:pRg st="1" end="1"/>
                                            </p:txEl>
                                          </p:spTgt>
                                        </p:tgtEl>
                                        <p:attrNameLst>
                                          <p:attrName>style.visibility</p:attrName>
                                        </p:attrNameLst>
                                      </p:cBhvr>
                                      <p:to>
                                        <p:strVal val="visible"/>
                                      </p:to>
                                    </p:set>
                                    <p:animEffect transition="in" filter="circle(in)">
                                      <p:cBhvr>
                                        <p:cTn id="23" dur="2000"/>
                                        <p:tgtEl>
                                          <p:spTgt spid="64409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44099">
                                            <p:txEl>
                                              <p:pRg st="2" end="2"/>
                                            </p:txEl>
                                          </p:spTgt>
                                        </p:tgtEl>
                                        <p:attrNameLst>
                                          <p:attrName>style.visibility</p:attrName>
                                        </p:attrNameLst>
                                      </p:cBhvr>
                                      <p:to>
                                        <p:strVal val="visible"/>
                                      </p:to>
                                    </p:set>
                                    <p:animEffect transition="in" filter="circle(in)">
                                      <p:cBhvr>
                                        <p:cTn id="28" dur="2000"/>
                                        <p:tgtEl>
                                          <p:spTgt spid="64409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44099">
                                            <p:txEl>
                                              <p:pRg st="3" end="3"/>
                                            </p:txEl>
                                          </p:spTgt>
                                        </p:tgtEl>
                                        <p:attrNameLst>
                                          <p:attrName>style.visibility</p:attrName>
                                        </p:attrNameLst>
                                      </p:cBhvr>
                                      <p:to>
                                        <p:strVal val="visible"/>
                                      </p:to>
                                    </p:set>
                                    <p:animEffect transition="in" filter="circle(in)">
                                      <p:cBhvr>
                                        <p:cTn id="33" dur="2000"/>
                                        <p:tgtEl>
                                          <p:spTgt spid="64409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44099">
                                            <p:txEl>
                                              <p:pRg st="4" end="4"/>
                                            </p:txEl>
                                          </p:spTgt>
                                        </p:tgtEl>
                                        <p:attrNameLst>
                                          <p:attrName>style.visibility</p:attrName>
                                        </p:attrNameLst>
                                      </p:cBhvr>
                                      <p:to>
                                        <p:strVal val="visible"/>
                                      </p:to>
                                    </p:set>
                                    <p:animEffect transition="in" filter="circle(in)">
                                      <p:cBhvr>
                                        <p:cTn id="38" dur="2000"/>
                                        <p:tgtEl>
                                          <p:spTgt spid="644099">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44099">
                                            <p:txEl>
                                              <p:pRg st="5" end="5"/>
                                            </p:txEl>
                                          </p:spTgt>
                                        </p:tgtEl>
                                        <p:attrNameLst>
                                          <p:attrName>style.visibility</p:attrName>
                                        </p:attrNameLst>
                                      </p:cBhvr>
                                      <p:to>
                                        <p:strVal val="visible"/>
                                      </p:to>
                                    </p:set>
                                    <p:animEffect transition="in" filter="circle(in)">
                                      <p:cBhvr>
                                        <p:cTn id="43" dur="2000"/>
                                        <p:tgtEl>
                                          <p:spTgt spid="64409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644099">
                                            <p:txEl>
                                              <p:pRg st="6" end="6"/>
                                            </p:txEl>
                                          </p:spTgt>
                                        </p:tgtEl>
                                        <p:attrNameLst>
                                          <p:attrName>style.visibility</p:attrName>
                                        </p:attrNameLst>
                                      </p:cBhvr>
                                      <p:to>
                                        <p:strVal val="visible"/>
                                      </p:to>
                                    </p:set>
                                    <p:animEffect transition="in" filter="circle(in)">
                                      <p:cBhvr>
                                        <p:cTn id="48" dur="2000"/>
                                        <p:tgtEl>
                                          <p:spTgt spid="64409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44099">
                                            <p:txEl>
                                              <p:pRg st="7" end="7"/>
                                            </p:txEl>
                                          </p:spTgt>
                                        </p:tgtEl>
                                        <p:attrNameLst>
                                          <p:attrName>style.visibility</p:attrName>
                                        </p:attrNameLst>
                                      </p:cBhvr>
                                      <p:to>
                                        <p:strVal val="visible"/>
                                      </p:to>
                                    </p:set>
                                    <p:animEffect transition="in" filter="circle(in)">
                                      <p:cBhvr>
                                        <p:cTn id="53" dur="2000"/>
                                        <p:tgtEl>
                                          <p:spTgt spid="64409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644099">
                                            <p:txEl>
                                              <p:pRg st="8" end="8"/>
                                            </p:txEl>
                                          </p:spTgt>
                                        </p:tgtEl>
                                        <p:attrNameLst>
                                          <p:attrName>style.visibility</p:attrName>
                                        </p:attrNameLst>
                                      </p:cBhvr>
                                      <p:to>
                                        <p:strVal val="visible"/>
                                      </p:to>
                                    </p:set>
                                    <p:animEffect transition="in" filter="circle(in)">
                                      <p:cBhvr>
                                        <p:cTn id="58" dur="2000"/>
                                        <p:tgtEl>
                                          <p:spTgt spid="644099">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644099">
                                            <p:txEl>
                                              <p:pRg st="9" end="9"/>
                                            </p:txEl>
                                          </p:spTgt>
                                        </p:tgtEl>
                                        <p:attrNameLst>
                                          <p:attrName>style.visibility</p:attrName>
                                        </p:attrNameLst>
                                      </p:cBhvr>
                                      <p:to>
                                        <p:strVal val="visible"/>
                                      </p:to>
                                    </p:set>
                                    <p:animEffect transition="in" filter="circle(in)">
                                      <p:cBhvr>
                                        <p:cTn id="63" dur="2000"/>
                                        <p:tgtEl>
                                          <p:spTgt spid="644099">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644099">
                                            <p:txEl>
                                              <p:pRg st="10" end="10"/>
                                            </p:txEl>
                                          </p:spTgt>
                                        </p:tgtEl>
                                        <p:attrNameLst>
                                          <p:attrName>style.visibility</p:attrName>
                                        </p:attrNameLst>
                                      </p:cBhvr>
                                      <p:to>
                                        <p:strVal val="visible"/>
                                      </p:to>
                                    </p:set>
                                    <p:animEffect transition="in" filter="circle(in)">
                                      <p:cBhvr>
                                        <p:cTn id="68" dur="2000"/>
                                        <p:tgtEl>
                                          <p:spTgt spid="6440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nimBg="1"/>
      <p:bldP spid="6440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0" y="3212976"/>
            <a:ext cx="9906000" cy="3265289"/>
          </a:xfrm>
          <a:solidFill>
            <a:schemeClr val="accent2">
              <a:lumMod val="20000"/>
              <a:lumOff val="80000"/>
            </a:schemeClr>
          </a:solidFill>
          <a:ln w="76200">
            <a:solidFill>
              <a:schemeClr val="hlink"/>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p>
          <a:p>
            <a:pPr marL="0" indent="0" algn="ctr">
              <a:lnSpc>
                <a:spcPct val="90000"/>
              </a:lnSpc>
              <a:buFontTx/>
              <a:buNone/>
            </a:pPr>
            <a:r>
              <a:rPr lang="es-AR" sz="3600" b="1" i="1" u="sng" dirty="0">
                <a:solidFill>
                  <a:srgbClr val="333399"/>
                </a:solidFill>
                <a:latin typeface="Arial" charset="0"/>
              </a:rPr>
              <a:t>2021</a:t>
            </a:r>
          </a:p>
        </p:txBody>
      </p:sp>
      <p:sp>
        <p:nvSpPr>
          <p:cNvPr id="5123" name="Rectangle 3"/>
          <p:cNvSpPr>
            <a:spLocks noGrp="1" noChangeArrowheads="1"/>
          </p:cNvSpPr>
          <p:nvPr>
            <p:ph type="ctrTitle" idx="4294967295"/>
          </p:nvPr>
        </p:nvSpPr>
        <p:spPr>
          <a:xfrm>
            <a:off x="416496" y="404664"/>
            <a:ext cx="9204325" cy="2592288"/>
          </a:xfrm>
          <a:solidFill>
            <a:schemeClr val="accent2">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776288" y="333375"/>
            <a:ext cx="8420100" cy="1268413"/>
          </a:xfrm>
          <a:solidFill>
            <a:schemeClr val="accent6">
              <a:lumMod val="20000"/>
              <a:lumOff val="80000"/>
            </a:schemeClr>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Repetidor/Gateway Media tensión</a:t>
            </a:r>
          </a:p>
        </p:txBody>
      </p:sp>
      <p:sp>
        <p:nvSpPr>
          <p:cNvPr id="676868" name="Rectangle 4"/>
          <p:cNvSpPr>
            <a:spLocks noGrp="1" noChangeArrowheads="1"/>
          </p:cNvSpPr>
          <p:nvPr>
            <p:ph type="body" sz="half" idx="1"/>
          </p:nvPr>
        </p:nvSpPr>
        <p:spPr>
          <a:xfrm>
            <a:off x="4953000" y="1916113"/>
            <a:ext cx="4679950" cy="4114800"/>
          </a:xfrm>
          <a:solidFill>
            <a:srgbClr val="DDDDDD"/>
          </a:solidFill>
          <a:ln w="57150" cap="flat" cmpd="thinThick" algn="ctr">
            <a:solidFill>
              <a:srgbClr val="0070C0"/>
            </a:solidFill>
          </a:ln>
        </p:spPr>
        <p:txBody>
          <a:bodyPr/>
          <a:lstStyle/>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Edificios, complejos y redes in-home - 100BaseT  - 64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Transporte y distribución en baja tensión - 2 100BaseT - 1024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 Nodos con interfaz óptica - 2 Gbit Ethernet - 254000 DIR. MAC.  </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pic>
        <p:nvPicPr>
          <p:cNvPr id="676869" name="Picture 5" descr="repetidor"/>
          <p:cNvPicPr>
            <a:picLocks noChangeAspect="1" noChangeArrowheads="1"/>
          </p:cNvPicPr>
          <p:nvPr/>
        </p:nvPicPr>
        <p:blipFill>
          <a:blip r:embed="rId2" cstate="print"/>
          <a:srcRect/>
          <a:stretch>
            <a:fillRect/>
          </a:stretch>
        </p:blipFill>
        <p:spPr bwMode="auto">
          <a:xfrm>
            <a:off x="344488" y="1989138"/>
            <a:ext cx="4176712" cy="3854450"/>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6869"/>
                                        </p:tgtEl>
                                        <p:attrNameLst>
                                          <p:attrName>style.visibility</p:attrName>
                                        </p:attrNameLst>
                                      </p:cBhvr>
                                      <p:to>
                                        <p:strVal val="visible"/>
                                      </p:to>
                                    </p:set>
                                    <p:animEffect transition="in" filter="circle(in)">
                                      <p:cBhvr>
                                        <p:cTn id="7" dur="2000"/>
                                        <p:tgtEl>
                                          <p:spTgt spid="67686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6866"/>
                                        </p:tgtEl>
                                        <p:attrNameLst>
                                          <p:attrName>style.visibility</p:attrName>
                                        </p:attrNameLst>
                                      </p:cBhvr>
                                      <p:to>
                                        <p:strVal val="visible"/>
                                      </p:to>
                                    </p:set>
                                    <p:animEffect transition="in" filter="circle(in)">
                                      <p:cBhvr>
                                        <p:cTn id="12" dur="2000"/>
                                        <p:tgtEl>
                                          <p:spTgt spid="67686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76868">
                                            <p:bg/>
                                          </p:spTgt>
                                        </p:tgtEl>
                                        <p:attrNameLst>
                                          <p:attrName>style.visibility</p:attrName>
                                        </p:attrNameLst>
                                      </p:cBhvr>
                                      <p:to>
                                        <p:strVal val="visible"/>
                                      </p:to>
                                    </p:set>
                                    <p:animEffect transition="in" filter="wheel(1)">
                                      <p:cBhvr>
                                        <p:cTn id="17" dur="2000"/>
                                        <p:tgtEl>
                                          <p:spTgt spid="676868">
                                            <p:bg/>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76868">
                                            <p:txEl>
                                              <p:pRg st="0" end="0"/>
                                            </p:txEl>
                                          </p:spTgt>
                                        </p:tgtEl>
                                        <p:attrNameLst>
                                          <p:attrName>style.visibility</p:attrName>
                                        </p:attrNameLst>
                                      </p:cBhvr>
                                      <p:to>
                                        <p:strVal val="visible"/>
                                      </p:to>
                                    </p:set>
                                    <p:animEffect transition="in" filter="wheel(1)">
                                      <p:cBhvr>
                                        <p:cTn id="22" dur="2000"/>
                                        <p:tgtEl>
                                          <p:spTgt spid="67686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6868">
                                            <p:txEl>
                                              <p:pRg st="2" end="2"/>
                                            </p:txEl>
                                          </p:spTgt>
                                        </p:tgtEl>
                                        <p:attrNameLst>
                                          <p:attrName>style.visibility</p:attrName>
                                        </p:attrNameLst>
                                      </p:cBhvr>
                                      <p:to>
                                        <p:strVal val="visible"/>
                                      </p:to>
                                    </p:set>
                                    <p:animEffect transition="in" filter="wheel(1)">
                                      <p:cBhvr>
                                        <p:cTn id="27" dur="2000"/>
                                        <p:tgtEl>
                                          <p:spTgt spid="6768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76868">
                                            <p:txEl>
                                              <p:pRg st="4" end="4"/>
                                            </p:txEl>
                                          </p:spTgt>
                                        </p:tgtEl>
                                        <p:attrNameLst>
                                          <p:attrName>style.visibility</p:attrName>
                                        </p:attrNameLst>
                                      </p:cBhvr>
                                      <p:to>
                                        <p:strVal val="visible"/>
                                      </p:to>
                                    </p:set>
                                    <p:animEffect transition="in" filter="wheel(1)">
                                      <p:cBhvr>
                                        <p:cTn id="32" dur="2000"/>
                                        <p:tgtEl>
                                          <p:spTgt spid="67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6" grpId="0" animBg="1"/>
      <p:bldP spid="676868"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84707" name="Rectangle 3"/>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84709" name="Picture 5"/>
          <p:cNvPicPr>
            <a:picLocks noChangeAspect="1" noChangeArrowheads="1"/>
          </p:cNvPicPr>
          <p:nvPr/>
        </p:nvPicPr>
        <p:blipFill>
          <a:blip r:embed="rId3" cstate="print"/>
          <a:srcRect/>
          <a:stretch>
            <a:fillRect/>
          </a:stretch>
        </p:blipFill>
        <p:spPr bwMode="auto">
          <a:xfrm>
            <a:off x="415925" y="1700213"/>
            <a:ext cx="9217025" cy="4624387"/>
          </a:xfrm>
          <a:prstGeom prst="rect">
            <a:avLst/>
          </a:prstGeom>
          <a:solidFill>
            <a:srgbClr val="FF9900"/>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animEffect transition="in" filter="circle(in)">
                                      <p:cBhvr>
                                        <p:cTn id="11" dur="2000"/>
                                        <p:tgtEl>
                                          <p:spTgt spid="58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776288" y="26035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 Modem PLC (HG)</a:t>
            </a:r>
          </a:p>
        </p:txBody>
      </p:sp>
      <p:sp>
        <p:nvSpPr>
          <p:cNvPr id="672771" name="Rectangle 3"/>
          <p:cNvSpPr>
            <a:spLocks noGrp="1" noChangeArrowheads="1"/>
          </p:cNvSpPr>
          <p:nvPr>
            <p:ph type="body" sz="half" idx="1"/>
          </p:nvPr>
        </p:nvSpPr>
        <p:spPr>
          <a:xfrm>
            <a:off x="344488" y="1628775"/>
            <a:ext cx="9204325" cy="4824413"/>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Es el equipo que se proporciona al cliente.</a:t>
            </a:r>
            <a:r>
              <a:rPr lang="es-ES_tradnl" sz="2400" b="1" i="1" dirty="0">
                <a:solidFill>
                  <a:schemeClr val="accent2">
                    <a:lumMod val="75000"/>
                  </a:schemeClr>
                </a:solidFill>
                <a:effectLst>
                  <a:outerShdw blurRad="38100" dist="38100" dir="2700000" algn="tl">
                    <a:srgbClr val="FFFFFF"/>
                  </a:outerShdw>
                </a:effectLst>
                <a:latin typeface="Arial" charset="0"/>
              </a:rPr>
              <a:t>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Es el encargado de </a:t>
            </a:r>
            <a:r>
              <a:rPr lang="es-ES_tradnl" sz="2400" b="1" i="1" dirty="0" err="1">
                <a:solidFill>
                  <a:schemeClr val="accent2">
                    <a:lumMod val="75000"/>
                  </a:schemeClr>
                </a:solidFill>
                <a:effectLst>
                  <a:outerShdw blurRad="38100" dist="38100" dir="2700000" algn="tl">
                    <a:srgbClr val="FFFFFF"/>
                  </a:outerShdw>
                </a:effectLst>
                <a:latin typeface="Arial" charset="0"/>
              </a:rPr>
              <a:t>demodular</a:t>
            </a:r>
            <a:r>
              <a:rPr lang="es-ES_tradnl" sz="2400" b="1" i="1" dirty="0">
                <a:solidFill>
                  <a:schemeClr val="accent2">
                    <a:lumMod val="75000"/>
                  </a:schemeClr>
                </a:solidFill>
                <a:effectLst>
                  <a:outerShdw blurRad="38100" dist="38100" dir="2700000" algn="tl">
                    <a:srgbClr val="FFFFFF"/>
                  </a:outerShdw>
                </a:effectLst>
                <a:latin typeface="Arial" charset="0"/>
              </a:rPr>
              <a:t> los datos provenientes de la línea e incorporarlos al equipo. </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Trabaja como Bridge de datos.</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Conexiones RJ45, USB y RJ11</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Velocidad máxima de transferencia: Hasta 200 Mbps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disminuir por:</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Distancia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Interferencia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Tráfico</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Por corte de energía no se pierde el servicio (Si el ISP, la cabecera PLC, HE y Módem tienen suministros alternativos de energía)</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sp>
        <p:nvSpPr>
          <p:cNvPr id="672772" name="Rectangle 4"/>
          <p:cNvSpPr>
            <a:spLocks noChangeArrowheads="1"/>
          </p:cNvSpPr>
          <p:nvPr/>
        </p:nvSpPr>
        <p:spPr bwMode="auto">
          <a:xfrm>
            <a:off x="330200" y="2971800"/>
            <a:ext cx="5241925" cy="3124200"/>
          </a:xfrm>
          <a:prstGeom prst="rect">
            <a:avLst/>
          </a:prstGeom>
          <a:noFill/>
          <a:ln w="9525">
            <a:noFill/>
            <a:miter lim="800000"/>
            <a:headEnd/>
            <a:tailEnd/>
          </a:ln>
          <a:effectLst/>
        </p:spPr>
        <p:txBody>
          <a:bodyPr lIns="92075" tIns="46038" rIns="92075" bIns="46038"/>
          <a:lstStyle/>
          <a:p>
            <a:pPr marL="342900" indent="-342900" algn="l">
              <a:lnSpc>
                <a:spcPct val="90000"/>
              </a:lnSpc>
              <a:spcBef>
                <a:spcPct val="20000"/>
              </a:spcBef>
              <a:buFontTx/>
              <a:buChar char="•"/>
            </a:pPr>
            <a:endParaRPr lang="es-ES" sz="3200">
              <a:solidFill>
                <a:schemeClr val="bg1"/>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fade">
                                      <p:cBhvr>
                                        <p:cTn id="7" dur="500"/>
                                        <p:tgtEl>
                                          <p:spTgt spid="672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2771">
                                            <p:bg/>
                                          </p:spTgt>
                                        </p:tgtEl>
                                        <p:attrNameLst>
                                          <p:attrName>style.visibility</p:attrName>
                                        </p:attrNameLst>
                                      </p:cBhvr>
                                      <p:to>
                                        <p:strVal val="visible"/>
                                      </p:to>
                                    </p:set>
                                    <p:anim calcmode="lin" valueType="num">
                                      <p:cBhvr additive="base">
                                        <p:cTn id="12" dur="500" fill="hold"/>
                                        <p:tgtEl>
                                          <p:spTgt spid="67277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7277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72771">
                                            <p:txEl>
                                              <p:pRg st="0" end="0"/>
                                            </p:txEl>
                                          </p:spTgt>
                                        </p:tgtEl>
                                        <p:attrNameLst>
                                          <p:attrName>style.visibility</p:attrName>
                                        </p:attrNameLst>
                                      </p:cBhvr>
                                      <p:to>
                                        <p:strVal val="visible"/>
                                      </p:to>
                                    </p:set>
                                    <p:anim calcmode="lin" valueType="num">
                                      <p:cBhvr additive="base">
                                        <p:cTn id="18" dur="500" fill="hold"/>
                                        <p:tgtEl>
                                          <p:spTgt spid="67277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7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72771">
                                            <p:txEl>
                                              <p:pRg st="1" end="1"/>
                                            </p:txEl>
                                          </p:spTgt>
                                        </p:tgtEl>
                                        <p:attrNameLst>
                                          <p:attrName>style.visibility</p:attrName>
                                        </p:attrNameLst>
                                      </p:cBhvr>
                                      <p:to>
                                        <p:strVal val="visible"/>
                                      </p:to>
                                    </p:set>
                                    <p:anim calcmode="lin" valueType="num">
                                      <p:cBhvr additive="base">
                                        <p:cTn id="24" dur="500" fill="hold"/>
                                        <p:tgtEl>
                                          <p:spTgt spid="67277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7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72771">
                                            <p:txEl>
                                              <p:pRg st="2" end="2"/>
                                            </p:txEl>
                                          </p:spTgt>
                                        </p:tgtEl>
                                        <p:attrNameLst>
                                          <p:attrName>style.visibility</p:attrName>
                                        </p:attrNameLst>
                                      </p:cBhvr>
                                      <p:to>
                                        <p:strVal val="visible"/>
                                      </p:to>
                                    </p:set>
                                    <p:anim calcmode="lin" valueType="num">
                                      <p:cBhvr additive="base">
                                        <p:cTn id="30" dur="500" fill="hold"/>
                                        <p:tgtEl>
                                          <p:spTgt spid="67277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7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72771">
                                            <p:txEl>
                                              <p:pRg st="3" end="3"/>
                                            </p:txEl>
                                          </p:spTgt>
                                        </p:tgtEl>
                                        <p:attrNameLst>
                                          <p:attrName>style.visibility</p:attrName>
                                        </p:attrNameLst>
                                      </p:cBhvr>
                                      <p:to>
                                        <p:strVal val="visible"/>
                                      </p:to>
                                    </p:set>
                                    <p:anim calcmode="lin" valueType="num">
                                      <p:cBhvr additive="base">
                                        <p:cTn id="36" dur="500" fill="hold"/>
                                        <p:tgtEl>
                                          <p:spTgt spid="672771">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7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72771">
                                            <p:txEl>
                                              <p:pRg st="4" end="4"/>
                                            </p:txEl>
                                          </p:spTgt>
                                        </p:tgtEl>
                                        <p:attrNameLst>
                                          <p:attrName>style.visibility</p:attrName>
                                        </p:attrNameLst>
                                      </p:cBhvr>
                                      <p:to>
                                        <p:strVal val="visible"/>
                                      </p:to>
                                    </p:set>
                                    <p:anim calcmode="lin" valueType="num">
                                      <p:cBhvr additive="base">
                                        <p:cTn id="42" dur="500" fill="hold"/>
                                        <p:tgtEl>
                                          <p:spTgt spid="672771">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7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72771">
                                            <p:txEl>
                                              <p:pRg st="5" end="5"/>
                                            </p:txEl>
                                          </p:spTgt>
                                        </p:tgtEl>
                                        <p:attrNameLst>
                                          <p:attrName>style.visibility</p:attrName>
                                        </p:attrNameLst>
                                      </p:cBhvr>
                                      <p:to>
                                        <p:strVal val="visible"/>
                                      </p:to>
                                    </p:set>
                                    <p:anim calcmode="lin" valueType="num">
                                      <p:cBhvr additive="base">
                                        <p:cTn id="48" dur="500" fill="hold"/>
                                        <p:tgtEl>
                                          <p:spTgt spid="672771">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72771">
                                            <p:txEl>
                                              <p:pRg st="5" end="5"/>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72771">
                                            <p:txEl>
                                              <p:pRg st="6" end="6"/>
                                            </p:txEl>
                                          </p:spTgt>
                                        </p:tgtEl>
                                        <p:attrNameLst>
                                          <p:attrName>style.visibility</p:attrName>
                                        </p:attrNameLst>
                                      </p:cBhvr>
                                      <p:to>
                                        <p:strVal val="visible"/>
                                      </p:to>
                                    </p:set>
                                    <p:anim calcmode="lin" valueType="num">
                                      <p:cBhvr additive="base">
                                        <p:cTn id="52" dur="500" fill="hold"/>
                                        <p:tgtEl>
                                          <p:spTgt spid="672771">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72771">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72771">
                                            <p:txEl>
                                              <p:pRg st="7" end="7"/>
                                            </p:txEl>
                                          </p:spTgt>
                                        </p:tgtEl>
                                        <p:attrNameLst>
                                          <p:attrName>style.visibility</p:attrName>
                                        </p:attrNameLst>
                                      </p:cBhvr>
                                      <p:to>
                                        <p:strVal val="visible"/>
                                      </p:to>
                                    </p:set>
                                    <p:anim calcmode="lin" valueType="num">
                                      <p:cBhvr additive="base">
                                        <p:cTn id="56" dur="500" fill="hold"/>
                                        <p:tgtEl>
                                          <p:spTgt spid="672771">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72771">
                                            <p:txEl>
                                              <p:pRg st="7" end="7"/>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72771">
                                            <p:txEl>
                                              <p:pRg st="8" end="8"/>
                                            </p:txEl>
                                          </p:spTgt>
                                        </p:tgtEl>
                                        <p:attrNameLst>
                                          <p:attrName>style.visibility</p:attrName>
                                        </p:attrNameLst>
                                      </p:cBhvr>
                                      <p:to>
                                        <p:strVal val="visible"/>
                                      </p:to>
                                    </p:set>
                                    <p:anim calcmode="lin" valueType="num">
                                      <p:cBhvr additive="base">
                                        <p:cTn id="60" dur="500" fill="hold"/>
                                        <p:tgtEl>
                                          <p:spTgt spid="672771">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7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72771">
                                            <p:txEl>
                                              <p:pRg st="9" end="9"/>
                                            </p:txEl>
                                          </p:spTgt>
                                        </p:tgtEl>
                                        <p:attrNameLst>
                                          <p:attrName>style.visibility</p:attrName>
                                        </p:attrNameLst>
                                      </p:cBhvr>
                                      <p:to>
                                        <p:strVal val="visible"/>
                                      </p:to>
                                    </p:set>
                                    <p:anim calcmode="lin" valueType="num">
                                      <p:cBhvr additive="base">
                                        <p:cTn id="66" dur="500" fill="hold"/>
                                        <p:tgtEl>
                                          <p:spTgt spid="672771">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72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nimBg="1"/>
      <p:bldP spid="672771"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fld id="{60A85941-2F02-4113-9D82-B88779951F41}" type="slidenum">
              <a:rPr lang="en-US"/>
              <a:pPr/>
              <a:t>23</a:t>
            </a:fld>
            <a:endParaRPr lang="en-US"/>
          </a:p>
        </p:txBody>
      </p:sp>
      <p:sp>
        <p:nvSpPr>
          <p:cNvPr id="67482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67482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sp>
        <p:nvSpPr>
          <p:cNvPr id="674822" name="Rectangle 6"/>
          <p:cNvSpPr>
            <a:spLocks noGrp="1" noChangeArrowheads="1"/>
          </p:cNvSpPr>
          <p:nvPr>
            <p:ph type="title"/>
          </p:nvPr>
        </p:nvSpPr>
        <p:spPr>
          <a:xfrm>
            <a:off x="488950" y="260350"/>
            <a:ext cx="8915400" cy="1150938"/>
          </a:xfrm>
          <a:solidFill>
            <a:schemeClr val="accent6">
              <a:lumMod val="20000"/>
              <a:lumOff val="80000"/>
            </a:schemeClr>
          </a:solidFill>
          <a:ln w="76200" cap="flat" algn="ctr">
            <a:solidFill>
              <a:schemeClr val="accent2"/>
            </a:solidFill>
          </a:ln>
        </p:spPr>
        <p:txBody>
          <a:bodyPr/>
          <a:lstStyle/>
          <a:p>
            <a:r>
              <a:rPr lang="es-ES" sz="4000" b="1" i="1" dirty="0">
                <a:solidFill>
                  <a:schemeClr val="accent2">
                    <a:lumMod val="75000"/>
                  </a:schemeClr>
                </a:solidFill>
                <a:effectLst>
                  <a:outerShdw blurRad="38100" dist="38100" dir="2700000" algn="tl">
                    <a:srgbClr val="000000"/>
                  </a:outerShdw>
                </a:effectLst>
                <a:latin typeface="Arial" charset="0"/>
              </a:rPr>
              <a:t>PLC Arquitectura de red </a:t>
            </a:r>
            <a:br>
              <a:rPr lang="es-ES" sz="4000" b="1" i="1" dirty="0">
                <a:solidFill>
                  <a:schemeClr val="accent2">
                    <a:lumMod val="75000"/>
                  </a:schemeClr>
                </a:solidFill>
                <a:effectLst>
                  <a:outerShdw blurRad="38100" dist="38100" dir="2700000" algn="tl">
                    <a:srgbClr val="000000"/>
                  </a:outerShdw>
                </a:effectLst>
                <a:latin typeface="Arial" charset="0"/>
              </a:rPr>
            </a:br>
            <a:r>
              <a:rPr lang="es-ES" sz="4000" b="1" i="1" dirty="0">
                <a:solidFill>
                  <a:schemeClr val="accent2">
                    <a:lumMod val="75000"/>
                  </a:schemeClr>
                </a:solidFill>
                <a:effectLst>
                  <a:outerShdw blurRad="38100" dist="38100" dir="2700000" algn="tl">
                    <a:srgbClr val="000000"/>
                  </a:outerShdw>
                </a:effectLst>
                <a:latin typeface="Arial" charset="0"/>
              </a:rPr>
              <a:t> Modem PLC (HG)</a:t>
            </a:r>
          </a:p>
        </p:txBody>
      </p:sp>
      <p:pic>
        <p:nvPicPr>
          <p:cNvPr id="674825" name="Picture 9"/>
          <p:cNvPicPr>
            <a:picLocks noChangeAspect="1" noChangeArrowheads="1"/>
          </p:cNvPicPr>
          <p:nvPr/>
        </p:nvPicPr>
        <p:blipFill>
          <a:blip r:embed="rId2" cstate="print"/>
          <a:srcRect/>
          <a:stretch>
            <a:fillRect/>
          </a:stretch>
        </p:blipFill>
        <p:spPr bwMode="auto">
          <a:xfrm>
            <a:off x="273050" y="1989138"/>
            <a:ext cx="2843213" cy="3887787"/>
          </a:xfrm>
          <a:prstGeom prst="rect">
            <a:avLst/>
          </a:prstGeom>
          <a:solidFill>
            <a:srgbClr val="FF9900"/>
          </a:solidFill>
          <a:ln w="76200" algn="ctr">
            <a:solidFill>
              <a:srgbClr val="0070C0"/>
            </a:solidFill>
            <a:miter lim="800000"/>
            <a:headEnd/>
            <a:tailEnd/>
          </a:ln>
          <a:effectLst/>
        </p:spPr>
      </p:pic>
      <p:pic>
        <p:nvPicPr>
          <p:cNvPr id="674828" name="Picture 12"/>
          <p:cNvPicPr>
            <a:picLocks noChangeAspect="1" noChangeArrowheads="1"/>
          </p:cNvPicPr>
          <p:nvPr/>
        </p:nvPicPr>
        <p:blipFill>
          <a:blip r:embed="rId3" cstate="print"/>
          <a:srcRect/>
          <a:stretch>
            <a:fillRect/>
          </a:stretch>
        </p:blipFill>
        <p:spPr bwMode="auto">
          <a:xfrm>
            <a:off x="3368675" y="1989138"/>
            <a:ext cx="3189288" cy="3816350"/>
          </a:xfrm>
          <a:prstGeom prst="rect">
            <a:avLst/>
          </a:prstGeom>
          <a:solidFill>
            <a:srgbClr val="FF9900"/>
          </a:solidFill>
          <a:ln w="76200" algn="ctr">
            <a:solidFill>
              <a:srgbClr val="0070C0"/>
            </a:solidFill>
            <a:miter lim="800000"/>
            <a:headEnd/>
            <a:tailEnd/>
          </a:ln>
          <a:effectLst/>
        </p:spPr>
      </p:pic>
      <p:pic>
        <p:nvPicPr>
          <p:cNvPr id="674829" name="Picture 13"/>
          <p:cNvPicPr>
            <a:picLocks noChangeAspect="1" noChangeArrowheads="1"/>
          </p:cNvPicPr>
          <p:nvPr/>
        </p:nvPicPr>
        <p:blipFill>
          <a:blip r:embed="rId4" cstate="print"/>
          <a:srcRect/>
          <a:stretch>
            <a:fillRect/>
          </a:stretch>
        </p:blipFill>
        <p:spPr bwMode="auto">
          <a:xfrm>
            <a:off x="6897688" y="1628775"/>
            <a:ext cx="2447925" cy="2141538"/>
          </a:xfrm>
          <a:prstGeom prst="rect">
            <a:avLst/>
          </a:prstGeom>
          <a:solidFill>
            <a:srgbClr val="FF9900"/>
          </a:solidFill>
          <a:ln w="76200" algn="ctr">
            <a:solidFill>
              <a:srgbClr val="0070C0"/>
            </a:solidFill>
            <a:miter lim="800000"/>
            <a:headEnd/>
            <a:tailEnd/>
          </a:ln>
          <a:effectLst/>
        </p:spPr>
      </p:pic>
      <p:pic>
        <p:nvPicPr>
          <p:cNvPr id="674831" name="Picture 15" descr="modem"/>
          <p:cNvPicPr>
            <a:picLocks noChangeAspect="1" noChangeArrowheads="1"/>
          </p:cNvPicPr>
          <p:nvPr/>
        </p:nvPicPr>
        <p:blipFill>
          <a:blip r:embed="rId5" cstate="print"/>
          <a:srcRect/>
          <a:stretch>
            <a:fillRect/>
          </a:stretch>
        </p:blipFill>
        <p:spPr bwMode="auto">
          <a:xfrm>
            <a:off x="6925072" y="4201319"/>
            <a:ext cx="2447925" cy="2592388"/>
          </a:xfrm>
          <a:prstGeom prst="rect">
            <a:avLst/>
          </a:prstGeom>
          <a:solidFill>
            <a:schemeClr val="bg1"/>
          </a:solidFill>
          <a:ln w="76200" algn="ctr">
            <a:solidFill>
              <a:srgbClr val="0070C0"/>
            </a:solidFill>
            <a:miter lim="800000"/>
            <a:headEnd/>
            <a:tailEnd/>
          </a:ln>
          <a:effectLst/>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4829"/>
                                        </p:tgtEl>
                                        <p:attrNameLst>
                                          <p:attrName>style.visibility</p:attrName>
                                        </p:attrNameLst>
                                      </p:cBhvr>
                                      <p:to>
                                        <p:strVal val="visible"/>
                                      </p:to>
                                    </p:set>
                                    <p:animEffect transition="in" filter="circle(in)">
                                      <p:cBhvr>
                                        <p:cTn id="7" dur="2000"/>
                                        <p:tgtEl>
                                          <p:spTgt spid="6748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831"/>
                                        </p:tgtEl>
                                        <p:attrNameLst>
                                          <p:attrName>style.visibility</p:attrName>
                                        </p:attrNameLst>
                                      </p:cBhvr>
                                      <p:to>
                                        <p:strVal val="visible"/>
                                      </p:to>
                                    </p:set>
                                    <p:animEffect transition="in" filter="fade">
                                      <p:cBhvr>
                                        <p:cTn id="12" dur="500"/>
                                        <p:tgtEl>
                                          <p:spTgt spid="6748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4822"/>
                                        </p:tgtEl>
                                        <p:attrNameLst>
                                          <p:attrName>style.visibility</p:attrName>
                                        </p:attrNameLst>
                                      </p:cBhvr>
                                      <p:to>
                                        <p:strVal val="visible"/>
                                      </p:to>
                                    </p:set>
                                    <p:animEffect transition="in" filter="fade">
                                      <p:cBhvr>
                                        <p:cTn id="15" dur="500"/>
                                        <p:tgtEl>
                                          <p:spTgt spid="674822"/>
                                        </p:tgtEl>
                                      </p:cBhvr>
                                    </p:animEffect>
                                  </p:childTnLst>
                                </p:cTn>
                              </p:par>
                              <p:par>
                                <p:cTn id="16" presetID="10" presetClass="entr" presetSubtype="0" fill="hold" nodeType="withEffect">
                                  <p:stCondLst>
                                    <p:cond delay="0"/>
                                  </p:stCondLst>
                                  <p:childTnLst>
                                    <p:set>
                                      <p:cBhvr>
                                        <p:cTn id="17" dur="1" fill="hold">
                                          <p:stCondLst>
                                            <p:cond delay="0"/>
                                          </p:stCondLst>
                                        </p:cTn>
                                        <p:tgtEl>
                                          <p:spTgt spid="674825"/>
                                        </p:tgtEl>
                                        <p:attrNameLst>
                                          <p:attrName>style.visibility</p:attrName>
                                        </p:attrNameLst>
                                      </p:cBhvr>
                                      <p:to>
                                        <p:strVal val="visible"/>
                                      </p:to>
                                    </p:set>
                                    <p:animEffect transition="in" filter="fade">
                                      <p:cBhvr>
                                        <p:cTn id="18" dur="500"/>
                                        <p:tgtEl>
                                          <p:spTgt spid="674825"/>
                                        </p:tgtEl>
                                      </p:cBhvr>
                                    </p:animEffect>
                                  </p:childTnLst>
                                </p:cTn>
                              </p:par>
                              <p:par>
                                <p:cTn id="19" presetID="10" presetClass="entr" presetSubtype="0" fill="hold" nodeType="withEffect">
                                  <p:stCondLst>
                                    <p:cond delay="0"/>
                                  </p:stCondLst>
                                  <p:childTnLst>
                                    <p:set>
                                      <p:cBhvr>
                                        <p:cTn id="20" dur="1" fill="hold">
                                          <p:stCondLst>
                                            <p:cond delay="0"/>
                                          </p:stCondLst>
                                        </p:cTn>
                                        <p:tgtEl>
                                          <p:spTgt spid="674828"/>
                                        </p:tgtEl>
                                        <p:attrNameLst>
                                          <p:attrName>style.visibility</p:attrName>
                                        </p:attrNameLst>
                                      </p:cBhvr>
                                      <p:to>
                                        <p:strVal val="visible"/>
                                      </p:to>
                                    </p:set>
                                    <p:animEffect transition="in" filter="fade">
                                      <p:cBhvr>
                                        <p:cTn id="21" dur="500"/>
                                        <p:tgtEl>
                                          <p:spTgt spid="67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número de diapositiva"/>
          <p:cNvSpPr>
            <a:spLocks noGrp="1"/>
          </p:cNvSpPr>
          <p:nvPr>
            <p:ph type="sldNum" sz="quarter" idx="12"/>
          </p:nvPr>
        </p:nvSpPr>
        <p:spPr/>
        <p:txBody>
          <a:bodyPr/>
          <a:lstStyle/>
          <a:p>
            <a:fld id="{85E4F63F-A2C4-42EA-9C3A-627FA59C5D6E}" type="slidenum">
              <a:rPr lang="en-US"/>
              <a:pPr/>
              <a:t>24</a:t>
            </a:fld>
            <a:endParaRPr lang="en-US"/>
          </a:p>
        </p:txBody>
      </p:sp>
      <p:pic>
        <p:nvPicPr>
          <p:cNvPr id="18443" name="Picture 8" descr="http://pixelsychips.bloginom.com/uploads/pixelsychips_Red_PLC.jpg"/>
          <p:cNvPicPr>
            <a:picLocks noChangeAspect="1" noChangeArrowheads="1"/>
          </p:cNvPicPr>
          <p:nvPr/>
        </p:nvPicPr>
        <p:blipFill>
          <a:blip r:embed="rId3" cstate="print"/>
          <a:srcRect/>
          <a:stretch>
            <a:fillRect/>
          </a:stretch>
        </p:blipFill>
        <p:spPr bwMode="auto">
          <a:xfrm>
            <a:off x="0" y="4724400"/>
            <a:ext cx="5313363" cy="2133600"/>
          </a:xfrm>
          <a:prstGeom prst="rect">
            <a:avLst/>
          </a:prstGeom>
          <a:noFill/>
          <a:ln w="9525">
            <a:noFill/>
            <a:miter lim="800000"/>
            <a:headEnd/>
            <a:tailEnd/>
          </a:ln>
        </p:spPr>
      </p:pic>
      <p:pic>
        <p:nvPicPr>
          <p:cNvPr id="18444" name="Picture 10" descr="http://www.nosolohardware.com/wp-content/uploads/2009/11/Esquema-Red-PLC1-393x400.jpg"/>
          <p:cNvPicPr>
            <a:picLocks noChangeAspect="1" noChangeArrowheads="1"/>
          </p:cNvPicPr>
          <p:nvPr/>
        </p:nvPicPr>
        <p:blipFill>
          <a:blip r:embed="rId4" cstate="print"/>
          <a:srcRect/>
          <a:stretch>
            <a:fillRect/>
          </a:stretch>
        </p:blipFill>
        <p:spPr bwMode="auto">
          <a:xfrm>
            <a:off x="5313363" y="1484313"/>
            <a:ext cx="4592637" cy="5373687"/>
          </a:xfrm>
          <a:prstGeom prst="rect">
            <a:avLst/>
          </a:prstGeom>
          <a:noFill/>
          <a:ln w="9525">
            <a:noFill/>
            <a:miter lim="800000"/>
            <a:headEnd/>
            <a:tailEnd/>
          </a:ln>
        </p:spPr>
      </p:pic>
      <p:pic>
        <p:nvPicPr>
          <p:cNvPr id="18446" name="Picture 18" descr="i_o_data_plc_1"/>
          <p:cNvPicPr>
            <a:picLocks noChangeAspect="1" noChangeArrowheads="1"/>
          </p:cNvPicPr>
          <p:nvPr/>
        </p:nvPicPr>
        <p:blipFill>
          <a:blip r:embed="rId5" cstate="print"/>
          <a:srcRect/>
          <a:stretch>
            <a:fillRect/>
          </a:stretch>
        </p:blipFill>
        <p:spPr bwMode="auto">
          <a:xfrm>
            <a:off x="0" y="1484313"/>
            <a:ext cx="2867025" cy="3240087"/>
          </a:xfrm>
          <a:prstGeom prst="rect">
            <a:avLst/>
          </a:prstGeom>
          <a:noFill/>
          <a:ln w="9525">
            <a:noFill/>
            <a:miter lim="800000"/>
            <a:headEnd/>
            <a:tailEnd/>
          </a:ln>
        </p:spPr>
      </p:pic>
      <p:pic>
        <p:nvPicPr>
          <p:cNvPr id="18447" name="Picture 16" descr="hercules-eplug"/>
          <p:cNvPicPr>
            <a:picLocks noChangeAspect="1" noChangeArrowheads="1"/>
          </p:cNvPicPr>
          <p:nvPr/>
        </p:nvPicPr>
        <p:blipFill>
          <a:blip r:embed="rId6" cstate="print"/>
          <a:srcRect/>
          <a:stretch>
            <a:fillRect/>
          </a:stretch>
        </p:blipFill>
        <p:spPr bwMode="auto">
          <a:xfrm>
            <a:off x="2792413" y="1484313"/>
            <a:ext cx="2520950" cy="3240087"/>
          </a:xfrm>
          <a:prstGeom prst="rect">
            <a:avLst/>
          </a:prstGeom>
          <a:noFill/>
          <a:ln w="9525">
            <a:noFill/>
            <a:miter lim="800000"/>
            <a:headEnd/>
            <a:tailEnd/>
          </a:ln>
        </p:spPr>
      </p:pic>
      <p:sp>
        <p:nvSpPr>
          <p:cNvPr id="7" name="6 CuadroTexto"/>
          <p:cNvSpPr txBox="1">
            <a:spLocks noChangeArrowheads="1"/>
          </p:cNvSpPr>
          <p:nvPr/>
        </p:nvSpPr>
        <p:spPr bwMode="auto">
          <a:xfrm>
            <a:off x="0" y="0"/>
            <a:ext cx="9906000" cy="1268413"/>
          </a:xfrm>
          <a:prstGeom prst="rect">
            <a:avLst/>
          </a:prstGeom>
          <a:solidFill>
            <a:schemeClr val="accent2">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46"/>
                                        </p:tgtEl>
                                        <p:attrNameLst>
                                          <p:attrName>style.visibility</p:attrName>
                                        </p:attrNameLst>
                                      </p:cBhvr>
                                      <p:to>
                                        <p:strVal val="visible"/>
                                      </p:to>
                                    </p:set>
                                    <p:animEffect transition="in" filter="fade">
                                      <p:cBhvr>
                                        <p:cTn id="7" dur="500"/>
                                        <p:tgtEl>
                                          <p:spTgt spid="18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447"/>
                                        </p:tgtEl>
                                        <p:attrNameLst>
                                          <p:attrName>style.visibility</p:attrName>
                                        </p:attrNameLst>
                                      </p:cBhvr>
                                      <p:to>
                                        <p:strVal val="visible"/>
                                      </p:to>
                                    </p:set>
                                    <p:animEffect transition="in" filter="fade">
                                      <p:cBhvr>
                                        <p:cTn id="11" dur="500"/>
                                        <p:tgtEl>
                                          <p:spTgt spid="184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43"/>
                                        </p:tgtEl>
                                        <p:attrNameLst>
                                          <p:attrName>style.visibility</p:attrName>
                                        </p:attrNameLst>
                                      </p:cBhvr>
                                      <p:to>
                                        <p:strVal val="visible"/>
                                      </p:to>
                                    </p:set>
                                    <p:animEffect transition="in" filter="fade">
                                      <p:cBhvr>
                                        <p:cTn id="16" dur="500"/>
                                        <p:tgtEl>
                                          <p:spTgt spid="184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44"/>
                                        </p:tgtEl>
                                        <p:attrNameLst>
                                          <p:attrName>style.visibility</p:attrName>
                                        </p:attrNameLst>
                                      </p:cBhvr>
                                      <p:to>
                                        <p:strVal val="visible"/>
                                      </p:to>
                                    </p:set>
                                    <p:animEffect transition="in" filter="fade">
                                      <p:cBhvr>
                                        <p:cTn id="21"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53706DD-1282-4353-92B4-0A3173463AA1}" type="slidenum">
              <a:rPr lang="en-US"/>
              <a:pPr/>
              <a:t>25</a:t>
            </a:fld>
            <a:endParaRPr lang="en-US"/>
          </a:p>
        </p:txBody>
      </p:sp>
      <p:pic>
        <p:nvPicPr>
          <p:cNvPr id="19468" name="Picture 16" descr="Las tecnologías de banda ancha sobre líneas eléctricas se han desarrollado más rápidamente en Europa que en Estados Unidos debido a una diferencia histórica en las filosofías de diseño de sistemas de energía."/>
          <p:cNvPicPr>
            <a:picLocks noChangeAspect="1" noChangeArrowheads="1"/>
          </p:cNvPicPr>
          <p:nvPr/>
        </p:nvPicPr>
        <p:blipFill>
          <a:blip r:embed="rId3" cstate="print"/>
          <a:srcRect/>
          <a:stretch>
            <a:fillRect/>
          </a:stretch>
        </p:blipFill>
        <p:spPr bwMode="auto">
          <a:xfrm>
            <a:off x="3152775" y="1268413"/>
            <a:ext cx="6753225" cy="5589587"/>
          </a:xfrm>
          <a:prstGeom prst="rect">
            <a:avLst/>
          </a:prstGeom>
          <a:noFill/>
          <a:ln w="9525">
            <a:noFill/>
            <a:miter lim="800000"/>
            <a:headEnd/>
            <a:tailEnd/>
          </a:ln>
        </p:spPr>
      </p:pic>
      <p:pic>
        <p:nvPicPr>
          <p:cNvPr id="19469" name="Picture 16" descr="http://www.afinidadelectrica.com.ar/html/Image/articulo114-plc/art114-plc-modem.jpg"/>
          <p:cNvPicPr>
            <a:picLocks noChangeAspect="1" noChangeArrowheads="1"/>
          </p:cNvPicPr>
          <p:nvPr/>
        </p:nvPicPr>
        <p:blipFill>
          <a:blip r:embed="rId4" cstate="print"/>
          <a:srcRect/>
          <a:stretch>
            <a:fillRect/>
          </a:stretch>
        </p:blipFill>
        <p:spPr bwMode="auto">
          <a:xfrm>
            <a:off x="0" y="1196975"/>
            <a:ext cx="3729038" cy="1800225"/>
          </a:xfrm>
          <a:prstGeom prst="rect">
            <a:avLst/>
          </a:prstGeom>
          <a:noFill/>
          <a:ln w="9525">
            <a:noFill/>
            <a:miter lim="800000"/>
            <a:headEnd/>
            <a:tailEnd/>
          </a:ln>
        </p:spPr>
      </p:pic>
      <p:pic>
        <p:nvPicPr>
          <p:cNvPr id="19470" name="Picture 19" descr="image014-1"/>
          <p:cNvPicPr>
            <a:picLocks noChangeAspect="1" noChangeArrowheads="1"/>
          </p:cNvPicPr>
          <p:nvPr/>
        </p:nvPicPr>
        <p:blipFill>
          <a:blip r:embed="rId5" cstate="print"/>
          <a:srcRect/>
          <a:stretch>
            <a:fillRect/>
          </a:stretch>
        </p:blipFill>
        <p:spPr bwMode="auto">
          <a:xfrm>
            <a:off x="0" y="2997200"/>
            <a:ext cx="3729038" cy="3860800"/>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196975"/>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470"/>
                                        </p:tgtEl>
                                        <p:attrNameLst>
                                          <p:attrName>style.visibility</p:attrName>
                                        </p:attrNameLst>
                                      </p:cBhvr>
                                      <p:to>
                                        <p:strVal val="visible"/>
                                      </p:to>
                                    </p:set>
                                    <p:animEffect transition="in" filter="fade">
                                      <p:cBhvr>
                                        <p:cTn id="10" dur="500"/>
                                        <p:tgtEl>
                                          <p:spTgt spid="1947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468"/>
                                        </p:tgtEl>
                                        <p:attrNameLst>
                                          <p:attrName>style.visibility</p:attrName>
                                        </p:attrNameLst>
                                      </p:cBhvr>
                                      <p:to>
                                        <p:strVal val="visible"/>
                                      </p:to>
                                    </p:set>
                                    <p:animEffect transition="in" filter="fade">
                                      <p:cBhvr>
                                        <p:cTn id="14" dur="500"/>
                                        <p:tgtEl>
                                          <p:spTgt spid="1946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fld id="{28F05E5C-86B6-4980-AE9F-A8A1A0DFA1A4}" type="slidenum">
              <a:rPr lang="en-US"/>
              <a:pPr/>
              <a:t>26</a:t>
            </a:fld>
            <a:endParaRPr lang="en-US"/>
          </a:p>
        </p:txBody>
      </p:sp>
      <p:pic>
        <p:nvPicPr>
          <p:cNvPr id="530436" name="Picture 4" descr="foto2"/>
          <p:cNvPicPr>
            <a:picLocks noChangeAspect="1" noChangeArrowheads="1"/>
          </p:cNvPicPr>
          <p:nvPr/>
        </p:nvPicPr>
        <p:blipFill>
          <a:blip r:embed="rId2" cstate="print"/>
          <a:srcRect/>
          <a:stretch>
            <a:fillRect/>
          </a:stretch>
        </p:blipFill>
        <p:spPr bwMode="auto">
          <a:xfrm>
            <a:off x="273050" y="1341438"/>
            <a:ext cx="9432925" cy="5256212"/>
          </a:xfrm>
          <a:prstGeom prst="rect">
            <a:avLst/>
          </a:prstGeom>
          <a:solidFill>
            <a:srgbClr val="66FFFF"/>
          </a:solidFill>
          <a:ln w="76200" algn="ctr">
            <a:solidFill>
              <a:schemeClr val="accent2"/>
            </a:solidFill>
            <a:miter lim="800000"/>
            <a:headEnd/>
            <a:tailEnd/>
          </a:ln>
          <a:effectLst/>
        </p:spPr>
      </p:pic>
      <p:sp>
        <p:nvSpPr>
          <p:cNvPr id="530439" name="Rectangle 7"/>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Arquitectura de red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0439"/>
                                        </p:tgtEl>
                                        <p:attrNameLst>
                                          <p:attrName>style.visibility</p:attrName>
                                        </p:attrNameLst>
                                      </p:cBhvr>
                                      <p:to>
                                        <p:strVal val="visible"/>
                                      </p:to>
                                    </p:set>
                                    <p:anim calcmode="lin" valueType="num">
                                      <p:cBhvr additive="base">
                                        <p:cTn id="7" dur="500" fill="hold"/>
                                        <p:tgtEl>
                                          <p:spTgt spid="530439"/>
                                        </p:tgtEl>
                                        <p:attrNameLst>
                                          <p:attrName>ppt_x</p:attrName>
                                        </p:attrNameLst>
                                      </p:cBhvr>
                                      <p:tavLst>
                                        <p:tav tm="0">
                                          <p:val>
                                            <p:strVal val="#ppt_x"/>
                                          </p:val>
                                        </p:tav>
                                        <p:tav tm="100000">
                                          <p:val>
                                            <p:strVal val="#ppt_x"/>
                                          </p:val>
                                        </p:tav>
                                      </p:tavLst>
                                    </p:anim>
                                    <p:anim calcmode="lin" valueType="num">
                                      <p:cBhvr additive="base">
                                        <p:cTn id="8" dur="500" fill="hold"/>
                                        <p:tgtEl>
                                          <p:spTgt spid="5304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30436"/>
                                        </p:tgtEl>
                                        <p:attrNameLst>
                                          <p:attrName>style.visibility</p:attrName>
                                        </p:attrNameLst>
                                      </p:cBhvr>
                                      <p:to>
                                        <p:strVal val="visible"/>
                                      </p:to>
                                    </p:set>
                                    <p:animEffect transition="in" filter="circle(in)">
                                      <p:cBhvr>
                                        <p:cTn id="13" dur="2000"/>
                                        <p:tgtEl>
                                          <p:spTgt spid="53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3EBB562-6A06-470A-BB42-4ADEE7AE7274}" type="slidenum">
              <a:rPr lang="en-US"/>
              <a:pPr/>
              <a:t>27</a:t>
            </a:fld>
            <a:endParaRPr lang="en-US"/>
          </a:p>
        </p:txBody>
      </p:sp>
      <p:sp>
        <p:nvSpPr>
          <p:cNvPr id="526339" name="Rectangle 3"/>
          <p:cNvSpPr>
            <a:spLocks noChangeArrowheads="1"/>
          </p:cNvSpPr>
          <p:nvPr/>
        </p:nvSpPr>
        <p:spPr bwMode="auto">
          <a:xfrm>
            <a:off x="741363" y="908050"/>
            <a:ext cx="8034337" cy="4248150"/>
          </a:xfrm>
          <a:prstGeom prst="rect">
            <a:avLst/>
          </a:prstGeom>
          <a:noFill/>
          <a:ln w="9525">
            <a:noFill/>
            <a:miter lim="800000"/>
            <a:headEnd/>
            <a:tailEnd/>
          </a:ln>
          <a:effectLst/>
        </p:spPr>
        <p:txBody>
          <a:bodyPr/>
          <a:lstStyle/>
          <a:p>
            <a:pPr algn="ctr">
              <a:lnSpc>
                <a:spcPct val="90000"/>
              </a:lnSpc>
              <a:spcBef>
                <a:spcPct val="20000"/>
              </a:spcBef>
              <a:buFontTx/>
              <a:buChar char="•"/>
            </a:pPr>
            <a:endParaRPr lang="es-AR" sz="2800" b="1">
              <a:solidFill>
                <a:srgbClr val="FF3300"/>
              </a:solidFill>
              <a:latin typeface="Copperplate Gothic Bold" pitchFamily="34" charset="0"/>
            </a:endParaRPr>
          </a:p>
          <a:p>
            <a:pPr algn="ctr">
              <a:lnSpc>
                <a:spcPct val="90000"/>
              </a:lnSpc>
              <a:spcBef>
                <a:spcPct val="20000"/>
              </a:spcBef>
            </a:pPr>
            <a:endParaRPr lang="es-AR" sz="2800" b="1">
              <a:solidFill>
                <a:srgbClr val="FF3300"/>
              </a:solidFill>
              <a:latin typeface="Copperplate Gothic Bold" pitchFamily="34" charset="0"/>
            </a:endParaRPr>
          </a:p>
        </p:txBody>
      </p:sp>
      <p:sp>
        <p:nvSpPr>
          <p:cNvPr id="52634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52634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graphicFrame>
        <p:nvGraphicFramePr>
          <p:cNvPr id="526342" name="Object 6"/>
          <p:cNvGraphicFramePr>
            <a:graphicFrameLocks noChangeAspect="1"/>
          </p:cNvGraphicFramePr>
          <p:nvPr/>
        </p:nvGraphicFramePr>
        <p:xfrm>
          <a:off x="920750" y="1341438"/>
          <a:ext cx="8348663" cy="5183187"/>
        </p:xfrm>
        <a:graphic>
          <a:graphicData uri="http://schemas.openxmlformats.org/presentationml/2006/ole">
            <mc:AlternateContent xmlns:mc="http://schemas.openxmlformats.org/markup-compatibility/2006">
              <mc:Choice xmlns:v="urn:schemas-microsoft-com:vml" Requires="v">
                <p:oleObj name="CorelDRAW" r:id="rId2" imgW="5272200" imgH="5132520" progId="">
                  <p:embed/>
                </p:oleObj>
              </mc:Choice>
              <mc:Fallback>
                <p:oleObj name="CorelDRAW" r:id="rId2" imgW="5272200" imgH="5132520" progId="">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1341438"/>
                        <a:ext cx="8348663" cy="5183187"/>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6343" name="Rectangle 7"/>
          <p:cNvSpPr>
            <a:spLocks noChangeArrowheads="1"/>
          </p:cNvSpPr>
          <p:nvPr/>
        </p:nvSpPr>
        <p:spPr bwMode="auto">
          <a:xfrm>
            <a:off x="560512" y="0"/>
            <a:ext cx="8956551" cy="1143000"/>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Arquitectura de red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Instalación Hogareña (Ultima Milla)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6343"/>
                                        </p:tgtEl>
                                        <p:attrNameLst>
                                          <p:attrName>style.visibility</p:attrName>
                                        </p:attrNameLst>
                                      </p:cBhvr>
                                      <p:to>
                                        <p:strVal val="visible"/>
                                      </p:to>
                                    </p:set>
                                    <p:animEffect transition="in" filter="fade">
                                      <p:cBhvr>
                                        <p:cTn id="7" dur="500"/>
                                        <p:tgtEl>
                                          <p:spTgt spid="52634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26342"/>
                                        </p:tgtEl>
                                        <p:attrNameLst>
                                          <p:attrName>style.visibility</p:attrName>
                                        </p:attrNameLst>
                                      </p:cBhvr>
                                      <p:to>
                                        <p:strVal val="visible"/>
                                      </p:to>
                                    </p:set>
                                    <p:animEffect transition="in" filter="wheel(1)">
                                      <p:cBhvr>
                                        <p:cTn id="12" dur="2000"/>
                                        <p:tgtEl>
                                          <p:spTgt spid="526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4FB54A49-D70D-479E-9E90-3E12CDDB3880}" type="slidenum">
              <a:rPr lang="en-US"/>
              <a:pPr/>
              <a:t>28</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dirty="0">
              <a:solidFill>
                <a:schemeClr val="accent2">
                  <a:lumMod val="75000"/>
                </a:schemeClr>
              </a:solidFill>
              <a:latin typeface="Arial" panose="020B0604020202020204" pitchFamily="34" charset="0"/>
              <a:cs typeface="Arial" panose="020B0604020202020204" pitchFamily="34" charset="0"/>
            </a:endParaRPr>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88132" name="Picture 4"/>
          <p:cNvPicPr>
            <a:picLocks noChangeAspect="1" noChangeArrowheads="1"/>
          </p:cNvPicPr>
          <p:nvPr/>
        </p:nvPicPr>
        <p:blipFill>
          <a:blip r:embed="rId3" cstate="print"/>
          <a:srcRect/>
          <a:stretch>
            <a:fillRect/>
          </a:stretch>
        </p:blipFill>
        <p:spPr bwMode="auto">
          <a:xfrm>
            <a:off x="-7011" y="0"/>
            <a:ext cx="9913011" cy="717550"/>
          </a:xfrm>
          <a:prstGeom prst="rect">
            <a:avLst/>
          </a:prstGeom>
          <a:noFill/>
          <a:ln w="9525">
            <a:noFill/>
            <a:miter lim="800000"/>
            <a:headEnd/>
            <a:tailEnd/>
          </a:ln>
        </p:spPr>
      </p:pic>
      <p:sp>
        <p:nvSpPr>
          <p:cNvPr id="21513" name="25 Rectángulo"/>
          <p:cNvSpPr>
            <a:spLocks noChangeArrowheads="1"/>
          </p:cNvSpPr>
          <p:nvPr/>
        </p:nvSpPr>
        <p:spPr bwMode="auto">
          <a:xfrm>
            <a:off x="3327400" y="31273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IBERDROLA (Madrid)</a:t>
            </a:r>
          </a:p>
        </p:txBody>
      </p:sp>
      <p:cxnSp>
        <p:nvCxnSpPr>
          <p:cNvPr id="28" name="27 Conector recto"/>
          <p:cNvCxnSpPr>
            <a:endCxn id="21515" idx="1"/>
          </p:cNvCxnSpPr>
          <p:nvPr/>
        </p:nvCxnSpPr>
        <p:spPr>
          <a:xfrm rot="16200000" flipH="1">
            <a:off x="-1208881" y="4082257"/>
            <a:ext cx="3989387" cy="0"/>
          </a:xfrm>
          <a:prstGeom prst="line">
            <a:avLst/>
          </a:prstGeom>
        </p:spPr>
        <p:style>
          <a:lnRef idx="1">
            <a:schemeClr val="accent1"/>
          </a:lnRef>
          <a:fillRef idx="0">
            <a:schemeClr val="accent1"/>
          </a:fillRef>
          <a:effectRef idx="0">
            <a:schemeClr val="accent1"/>
          </a:effectRef>
          <a:fontRef idx="minor">
            <a:schemeClr val="tx1"/>
          </a:fontRef>
        </p:style>
      </p:cxnSp>
      <p:sp>
        <p:nvSpPr>
          <p:cNvPr id="21515" name="31 Rectángulo"/>
          <p:cNvSpPr>
            <a:spLocks noChangeArrowheads="1"/>
          </p:cNvSpPr>
          <p:nvPr/>
        </p:nvSpPr>
        <p:spPr bwMode="auto">
          <a:xfrm>
            <a:off x="850900" y="5892800"/>
            <a:ext cx="4953000" cy="366713"/>
          </a:xfrm>
          <a:prstGeom prst="rect">
            <a:avLst/>
          </a:prstGeom>
          <a:solidFill>
            <a:schemeClr val="hlink"/>
          </a:solidFill>
          <a:ln w="9525">
            <a:noFill/>
            <a:miter lim="800000"/>
            <a:headEnd/>
            <a:tailEnd/>
          </a:ln>
        </p:spPr>
        <p:txBody>
          <a:bodyPr>
            <a:spAutoFit/>
          </a:bodyPr>
          <a:lstStyle/>
          <a:p>
            <a:pPr algn="l" eaLnBrk="1" hangingPunct="1">
              <a:spcBef>
                <a:spcPct val="0"/>
              </a:spcBef>
              <a:buFont typeface="Wingdings" pitchFamily="2" charset="2"/>
              <a:buChar char="q"/>
            </a:pPr>
            <a:r>
              <a:rPr lang="es-AR" sz="1800" b="1">
                <a:latin typeface="Calibri" pitchFamily="34" charset="0"/>
                <a:cs typeface="Arial" charset="0"/>
              </a:rPr>
              <a:t> Julio -</a:t>
            </a:r>
            <a:r>
              <a:rPr lang="es-AR" sz="1800">
                <a:latin typeface="Calibri" pitchFamily="34" charset="0"/>
                <a:cs typeface="Arial" charset="0"/>
              </a:rPr>
              <a:t> ENDESA. Barcelona (25 clientes)</a:t>
            </a:r>
          </a:p>
        </p:txBody>
      </p:sp>
      <p:sp>
        <p:nvSpPr>
          <p:cNvPr id="21516" name="32 Rectángulo"/>
          <p:cNvSpPr>
            <a:spLocks noChangeArrowheads="1"/>
          </p:cNvSpPr>
          <p:nvPr/>
        </p:nvSpPr>
        <p:spPr bwMode="auto">
          <a:xfrm>
            <a:off x="850900" y="5607050"/>
            <a:ext cx="49530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Noviembre - ENDESA. Sevilla (25 clientes) </a:t>
            </a:r>
          </a:p>
        </p:txBody>
      </p:sp>
      <p:sp>
        <p:nvSpPr>
          <p:cNvPr id="21517" name="36 CuadroTexto"/>
          <p:cNvSpPr txBox="1">
            <a:spLocks noChangeArrowheads="1"/>
          </p:cNvSpPr>
          <p:nvPr/>
        </p:nvSpPr>
        <p:spPr bwMode="auto">
          <a:xfrm>
            <a:off x="350838" y="1700213"/>
            <a:ext cx="88741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2000</a:t>
            </a:r>
            <a:endParaRPr lang="es-AR" sz="2000" b="1">
              <a:latin typeface="Calibri" pitchFamily="34" charset="0"/>
              <a:cs typeface="Arial" charset="0"/>
            </a:endParaRPr>
          </a:p>
        </p:txBody>
      </p:sp>
      <p:sp>
        <p:nvSpPr>
          <p:cNvPr id="21518"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2001</a:t>
            </a:r>
            <a:endParaRPr lang="es-AR" sz="2000" b="1">
              <a:latin typeface="Calibri" pitchFamily="34" charset="0"/>
              <a:cs typeface="Arial" charset="0"/>
            </a:endParaRPr>
          </a:p>
        </p:txBody>
      </p:sp>
      <p:sp>
        <p:nvSpPr>
          <p:cNvPr id="21519"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2002</a:t>
            </a:r>
            <a:endParaRPr lang="es-AR" sz="2000" b="1">
              <a:latin typeface="Calibri" pitchFamily="34" charset="0"/>
              <a:cs typeface="Arial" charset="0"/>
            </a:endParaRPr>
          </a:p>
        </p:txBody>
      </p:sp>
      <p:sp>
        <p:nvSpPr>
          <p:cNvPr id="21520" name="39 CuadroTexto"/>
          <p:cNvSpPr txBox="1">
            <a:spLocks noChangeArrowheads="1"/>
          </p:cNvSpPr>
          <p:nvPr/>
        </p:nvSpPr>
        <p:spPr bwMode="auto">
          <a:xfrm>
            <a:off x="3017838" y="1700213"/>
            <a:ext cx="7651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2003</a:t>
            </a:r>
            <a:endParaRPr lang="es-AR" sz="2000" b="1">
              <a:latin typeface="Calibri" pitchFamily="34" charset="0"/>
              <a:cs typeface="Arial" charset="0"/>
            </a:endParaRPr>
          </a:p>
        </p:txBody>
      </p:sp>
      <p:sp>
        <p:nvSpPr>
          <p:cNvPr id="21522" name="41 CuadroTexto"/>
          <p:cNvSpPr txBox="1">
            <a:spLocks noChangeArrowheads="1"/>
          </p:cNvSpPr>
          <p:nvPr/>
        </p:nvSpPr>
        <p:spPr bwMode="auto">
          <a:xfrm>
            <a:off x="4643438" y="1700213"/>
            <a:ext cx="857250"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2005</a:t>
            </a:r>
            <a:endParaRPr lang="es-AR" sz="2000" b="1">
              <a:latin typeface="Calibri" pitchFamily="34" charset="0"/>
              <a:cs typeface="Arial" charset="0"/>
            </a:endParaRPr>
          </a:p>
        </p:txBody>
      </p:sp>
      <p:sp>
        <p:nvSpPr>
          <p:cNvPr id="21523" name="47 Rectángulo"/>
          <p:cNvSpPr>
            <a:spLocks noChangeArrowheads="1"/>
          </p:cNvSpPr>
          <p:nvPr/>
        </p:nvSpPr>
        <p:spPr bwMode="auto">
          <a:xfrm>
            <a:off x="1625600" y="486886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Diciembre - Santiago de Chile (50 clientes)</a:t>
            </a:r>
          </a:p>
        </p:txBody>
      </p:sp>
      <p:sp>
        <p:nvSpPr>
          <p:cNvPr id="21524" name="53 Rectángulo"/>
          <p:cNvSpPr>
            <a:spLocks noChangeArrowheads="1"/>
          </p:cNvSpPr>
          <p:nvPr/>
        </p:nvSpPr>
        <p:spPr bwMode="auto">
          <a:xfrm>
            <a:off x="2535238" y="4141788"/>
            <a:ext cx="7234237"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Zaragoza, con 2500 clientes ASCOM (3 Mbps). DS2 (20 Mbps). </a:t>
            </a:r>
          </a:p>
        </p:txBody>
      </p:sp>
      <p:sp>
        <p:nvSpPr>
          <p:cNvPr id="21525" name="34 Rectángulo"/>
          <p:cNvSpPr>
            <a:spLocks noChangeArrowheads="1"/>
          </p:cNvSpPr>
          <p:nvPr/>
        </p:nvSpPr>
        <p:spPr bwMode="auto">
          <a:xfrm>
            <a:off x="4953000" y="2341563"/>
            <a:ext cx="49530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USA (Virginia) 10 Mb MaintNet. </a:t>
            </a:r>
          </a:p>
        </p:txBody>
      </p:sp>
      <p:cxnSp>
        <p:nvCxnSpPr>
          <p:cNvPr id="36" name="35 Conector recto"/>
          <p:cNvCxnSpPr/>
          <p:nvPr/>
        </p:nvCxnSpPr>
        <p:spPr>
          <a:xfrm rot="5400000">
            <a:off x="4325143" y="2304257"/>
            <a:ext cx="4937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cxnSp>
        <p:nvCxnSpPr>
          <p:cNvPr id="55" name="54 Conector recto"/>
          <p:cNvCxnSpPr>
            <a:endCxn id="54" idx="1"/>
          </p:cNvCxnSpPr>
          <p:nvPr/>
        </p:nvCxnSpPr>
        <p:spPr>
          <a:xfrm rot="5400000">
            <a:off x="2520156" y="2745582"/>
            <a:ext cx="1223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54 Conector recto"/>
          <p:cNvCxnSpPr>
            <a:endCxn id="54" idx="1"/>
          </p:cNvCxnSpPr>
          <p:nvPr/>
        </p:nvCxnSpPr>
        <p:spPr>
          <a:xfrm rot="5400000">
            <a:off x="1187450" y="3213100"/>
            <a:ext cx="230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54 Conector recto"/>
          <p:cNvCxnSpPr>
            <a:endCxn id="54" idx="1"/>
          </p:cNvCxnSpPr>
          <p:nvPr/>
        </p:nvCxnSpPr>
        <p:spPr>
          <a:xfrm rot="5400000">
            <a:off x="71438" y="3609975"/>
            <a:ext cx="2952750" cy="0"/>
          </a:xfrm>
          <a:prstGeom prst="line">
            <a:avLst/>
          </a:prstGeom>
        </p:spPr>
        <p:style>
          <a:lnRef idx="1">
            <a:schemeClr val="accent1"/>
          </a:lnRef>
          <a:fillRef idx="0">
            <a:schemeClr val="accent1"/>
          </a:fillRef>
          <a:effectRef idx="0">
            <a:schemeClr val="accent1"/>
          </a:effectRef>
          <a:fontRef idx="minor">
            <a:schemeClr val="tx1"/>
          </a:fontRef>
        </p:style>
      </p:cxn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solidFill>
                  <a:schemeClr val="accent2"/>
                </a:solidFill>
                <a:cs typeface="Arial" charset="0"/>
              </a:rPr>
              <a:t> </a:t>
            </a:r>
            <a:r>
              <a:rPr lang="es-AR" sz="2400" b="1" cap="all" dirty="0">
                <a:ln w="9000" cmpd="sng">
                  <a:solidFill>
                    <a:schemeClr val="accent4">
                      <a:shade val="50000"/>
                      <a:satMod val="120000"/>
                    </a:schemeClr>
                  </a:solidFill>
                  <a:prstDash val="solid"/>
                </a:ln>
                <a:solidFill>
                  <a:schemeClr val="accent2"/>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Power</a:t>
            </a:r>
            <a:r>
              <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 Line </a:t>
            </a: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Communications</a:t>
            </a:r>
            <a:endPar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ppt_w*0.70"/>
                                          </p:val>
                                        </p:tav>
                                        <p:tav tm="100000">
                                          <p:val>
                                            <p:strVal val="#ppt_w"/>
                                          </p:val>
                                        </p:tav>
                                      </p:tavLst>
                                    </p:anim>
                                    <p:anim calcmode="lin" valueType="num">
                                      <p:cBhvr>
                                        <p:cTn id="8" dur="500" fill="hold"/>
                                        <p:tgtEl>
                                          <p:spTgt spid="34"/>
                                        </p:tgtEl>
                                        <p:attrNameLst>
                                          <p:attrName>ppt_h</p:attrName>
                                        </p:attrNameLst>
                                      </p:cBhvr>
                                      <p:tavLst>
                                        <p:tav tm="0">
                                          <p:val>
                                            <p:strVal val="#ppt_h"/>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21517"/>
                                        </p:tgtEl>
                                        <p:attrNameLst>
                                          <p:attrName>style.visibility</p:attrName>
                                        </p:attrNameLst>
                                      </p:cBhvr>
                                      <p:to>
                                        <p:strVal val="visible"/>
                                      </p:to>
                                    </p:set>
                                    <p:animEffect transition="in" filter="slide(fromBottom)">
                                      <p:cBhvr>
                                        <p:cTn id="13" dur="500"/>
                                        <p:tgtEl>
                                          <p:spTgt spid="21517"/>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downLeft)">
                                      <p:cBhvr>
                                        <p:cTn id="17" dur="500"/>
                                        <p:tgtEl>
                                          <p:spTgt spid="28"/>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slide(fromBottom)">
                                      <p:cBhvr>
                                        <p:cTn id="21" dur="500"/>
                                        <p:tgtEl>
                                          <p:spTgt spid="21515"/>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21516"/>
                                        </p:tgtEl>
                                        <p:attrNameLst>
                                          <p:attrName>style.visibility</p:attrName>
                                        </p:attrNameLst>
                                      </p:cBhvr>
                                      <p:to>
                                        <p:strVal val="visible"/>
                                      </p:to>
                                    </p:set>
                                    <p:animEffect transition="in" filter="slide(fromBottom)">
                                      <p:cBhvr>
                                        <p:cTn id="25" dur="500"/>
                                        <p:tgtEl>
                                          <p:spTgt spid="215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518"/>
                                        </p:tgtEl>
                                        <p:attrNameLst>
                                          <p:attrName>style.visibility</p:attrName>
                                        </p:attrNameLst>
                                      </p:cBhvr>
                                      <p:to>
                                        <p:strVal val="visible"/>
                                      </p:to>
                                    </p:set>
                                    <p:animEffect transition="in" filter="slide(fromBottom)">
                                      <p:cBhvr>
                                        <p:cTn id="30" dur="500"/>
                                        <p:tgtEl>
                                          <p:spTgt spid="2151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strips(downLeft)">
                                      <p:cBhvr>
                                        <p:cTn id="34" dur="500"/>
                                        <p:tgtEl>
                                          <p:spTgt spid="3"/>
                                        </p:tgtEl>
                                      </p:cBhvr>
                                    </p:animEffect>
                                  </p:childTnLst>
                                </p:cTn>
                              </p:par>
                            </p:childTnLst>
                          </p:cTn>
                        </p:par>
                        <p:par>
                          <p:cTn id="35" fill="hold">
                            <p:stCondLst>
                              <p:cond delay="1000"/>
                            </p:stCondLst>
                            <p:childTnLst>
                              <p:par>
                                <p:cTn id="36" presetID="12" presetClass="entr" presetSubtype="4" fill="hold" grpId="0" nodeType="afterEffect">
                                  <p:stCondLst>
                                    <p:cond delay="0"/>
                                  </p:stCondLst>
                                  <p:childTnLst>
                                    <p:set>
                                      <p:cBhvr>
                                        <p:cTn id="37" dur="1" fill="hold">
                                          <p:stCondLst>
                                            <p:cond delay="0"/>
                                          </p:stCondLst>
                                        </p:cTn>
                                        <p:tgtEl>
                                          <p:spTgt spid="21523"/>
                                        </p:tgtEl>
                                        <p:attrNameLst>
                                          <p:attrName>style.visibility</p:attrName>
                                        </p:attrNameLst>
                                      </p:cBhvr>
                                      <p:to>
                                        <p:strVal val="visible"/>
                                      </p:to>
                                    </p:set>
                                    <p:animEffect transition="in" filter="slide(fromBottom)">
                                      <p:cBhvr>
                                        <p:cTn id="38" dur="500"/>
                                        <p:tgtEl>
                                          <p:spTgt spid="2152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1519"/>
                                        </p:tgtEl>
                                        <p:attrNameLst>
                                          <p:attrName>style.visibility</p:attrName>
                                        </p:attrNameLst>
                                      </p:cBhvr>
                                      <p:to>
                                        <p:strVal val="visible"/>
                                      </p:to>
                                    </p:set>
                                    <p:animEffect transition="in" filter="slide(fromBottom)">
                                      <p:cBhvr>
                                        <p:cTn id="43" dur="500"/>
                                        <p:tgtEl>
                                          <p:spTgt spid="21519"/>
                                        </p:tgtEl>
                                      </p:cBhvr>
                                    </p:animEffect>
                                  </p:childTnLst>
                                </p:cTn>
                              </p:par>
                            </p:childTnLst>
                          </p:cTn>
                        </p:par>
                        <p:par>
                          <p:cTn id="44" fill="hold">
                            <p:stCondLst>
                              <p:cond delay="500"/>
                            </p:stCondLst>
                            <p:childTnLst>
                              <p:par>
                                <p:cTn id="45" presetID="18" presetClass="entr" presetSubtype="12"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downLeft)">
                                      <p:cBhvr>
                                        <p:cTn id="47" dur="500"/>
                                        <p:tgtEl>
                                          <p:spTgt spid="2"/>
                                        </p:tgtEl>
                                      </p:cBhvr>
                                    </p:animEffect>
                                  </p:childTnLst>
                                </p:cTn>
                              </p:par>
                            </p:childTnLst>
                          </p:cTn>
                        </p:par>
                        <p:par>
                          <p:cTn id="48" fill="hold">
                            <p:stCondLst>
                              <p:cond delay="1000"/>
                            </p:stCondLst>
                            <p:childTnLst>
                              <p:par>
                                <p:cTn id="49" presetID="12" presetClass="entr" presetSubtype="4" fill="hold" grpId="0" nodeType="afterEffect">
                                  <p:stCondLst>
                                    <p:cond delay="0"/>
                                  </p:stCondLst>
                                  <p:childTnLst>
                                    <p:set>
                                      <p:cBhvr>
                                        <p:cTn id="50" dur="1" fill="hold">
                                          <p:stCondLst>
                                            <p:cond delay="0"/>
                                          </p:stCondLst>
                                        </p:cTn>
                                        <p:tgtEl>
                                          <p:spTgt spid="21524"/>
                                        </p:tgtEl>
                                        <p:attrNameLst>
                                          <p:attrName>style.visibility</p:attrName>
                                        </p:attrNameLst>
                                      </p:cBhvr>
                                      <p:to>
                                        <p:strVal val="visible"/>
                                      </p:to>
                                    </p:set>
                                    <p:animEffect transition="in" filter="slide(fromBottom)">
                                      <p:cBhvr>
                                        <p:cTn id="51" dur="500"/>
                                        <p:tgtEl>
                                          <p:spTgt spid="2152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21520"/>
                                        </p:tgtEl>
                                        <p:attrNameLst>
                                          <p:attrName>style.visibility</p:attrName>
                                        </p:attrNameLst>
                                      </p:cBhvr>
                                      <p:to>
                                        <p:strVal val="visible"/>
                                      </p:to>
                                    </p:set>
                                    <p:animEffect transition="in" filter="slide(fromBottom)">
                                      <p:cBhvr>
                                        <p:cTn id="56" dur="500"/>
                                        <p:tgtEl>
                                          <p:spTgt spid="21520"/>
                                        </p:tgtEl>
                                      </p:cBhvr>
                                    </p:animEffect>
                                  </p:childTnLst>
                                </p:cTn>
                              </p:par>
                            </p:childTnLst>
                          </p:cTn>
                        </p:par>
                        <p:par>
                          <p:cTn id="57" fill="hold">
                            <p:stCondLst>
                              <p:cond delay="500"/>
                            </p:stCondLst>
                            <p:childTnLst>
                              <p:par>
                                <p:cTn id="58" presetID="18" presetClass="entr" presetSubtype="12"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strips(downLeft)">
                                      <p:cBhvr>
                                        <p:cTn id="60" dur="500"/>
                                        <p:tgtEl>
                                          <p:spTgt spid="55"/>
                                        </p:tgtEl>
                                      </p:cBhvr>
                                    </p:animEffect>
                                  </p:childTnLst>
                                </p:cTn>
                              </p:par>
                            </p:childTnLst>
                          </p:cTn>
                        </p:par>
                        <p:par>
                          <p:cTn id="61" fill="hold">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21513"/>
                                        </p:tgtEl>
                                        <p:attrNameLst>
                                          <p:attrName>style.visibility</p:attrName>
                                        </p:attrNameLst>
                                      </p:cBhvr>
                                      <p:to>
                                        <p:strVal val="visible"/>
                                      </p:to>
                                    </p:set>
                                    <p:animEffect transition="in" filter="slide(fromBottom)">
                                      <p:cBhvr>
                                        <p:cTn id="64" dur="500"/>
                                        <p:tgtEl>
                                          <p:spTgt spid="21513"/>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1522"/>
                                        </p:tgtEl>
                                        <p:attrNameLst>
                                          <p:attrName>style.visibility</p:attrName>
                                        </p:attrNameLst>
                                      </p:cBhvr>
                                      <p:to>
                                        <p:strVal val="visible"/>
                                      </p:to>
                                    </p:set>
                                    <p:animEffect transition="in" filter="slide(fromBottom)">
                                      <p:cBhvr>
                                        <p:cTn id="69" dur="500"/>
                                        <p:tgtEl>
                                          <p:spTgt spid="21522"/>
                                        </p:tgtEl>
                                      </p:cBhvr>
                                    </p:animEffect>
                                  </p:childTnLst>
                                </p:cTn>
                              </p:par>
                            </p:childTnLst>
                          </p:cTn>
                        </p:par>
                        <p:par>
                          <p:cTn id="70" fill="hold">
                            <p:stCondLst>
                              <p:cond delay="500"/>
                            </p:stCondLst>
                            <p:childTnLst>
                              <p:par>
                                <p:cTn id="71" presetID="18" presetClass="entr" presetSubtype="12"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strips(downLeft)">
                                      <p:cBhvr>
                                        <p:cTn id="73" dur="500"/>
                                        <p:tgtEl>
                                          <p:spTgt spid="36"/>
                                        </p:tgtEl>
                                      </p:cBhvr>
                                    </p:animEffect>
                                  </p:childTnLst>
                                </p:cTn>
                              </p:par>
                            </p:childTnLst>
                          </p:cTn>
                        </p:par>
                        <p:par>
                          <p:cTn id="74" fill="hold">
                            <p:stCondLst>
                              <p:cond delay="1000"/>
                            </p:stCondLst>
                            <p:childTnLst>
                              <p:par>
                                <p:cTn id="75" presetID="12" presetClass="entr" presetSubtype="4" fill="hold" grpId="0" nodeType="afterEffect">
                                  <p:stCondLst>
                                    <p:cond delay="0"/>
                                  </p:stCondLst>
                                  <p:childTnLst>
                                    <p:set>
                                      <p:cBhvr>
                                        <p:cTn id="76" dur="1" fill="hold">
                                          <p:stCondLst>
                                            <p:cond delay="0"/>
                                          </p:stCondLst>
                                        </p:cTn>
                                        <p:tgtEl>
                                          <p:spTgt spid="21525"/>
                                        </p:tgtEl>
                                        <p:attrNameLst>
                                          <p:attrName>style.visibility</p:attrName>
                                        </p:attrNameLst>
                                      </p:cBhvr>
                                      <p:to>
                                        <p:strVal val="visible"/>
                                      </p:to>
                                    </p:set>
                                    <p:animEffect transition="in" filter="slide(fromBottom)">
                                      <p:cBhvr>
                                        <p:cTn id="77" dur="500"/>
                                        <p:tgtEl>
                                          <p:spTgt spid="21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16" grpId="0" animBg="1"/>
      <p:bldP spid="21517" grpId="0"/>
      <p:bldP spid="21518" grpId="0"/>
      <p:bldP spid="21519" grpId="0"/>
      <p:bldP spid="21520" grpId="0"/>
      <p:bldP spid="21522" grpId="0"/>
      <p:bldP spid="21523" grpId="0" animBg="1"/>
      <p:bldP spid="21524" grpId="0" animBg="1"/>
      <p:bldP spid="21525"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8821D980-A4AD-4DDC-B40C-0FBAF3F0AD2B}" type="slidenum">
              <a:rPr lang="en-US"/>
              <a:pPr/>
              <a:t>29</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90180" name="Picture 4"/>
          <p:cNvPicPr>
            <a:picLocks noChangeAspect="1" noChangeArrowheads="1"/>
          </p:cNvPicPr>
          <p:nvPr/>
        </p:nvPicPr>
        <p:blipFill>
          <a:blip r:embed="rId3" cstate="print"/>
          <a:srcRect/>
          <a:stretch>
            <a:fillRect/>
          </a:stretch>
        </p:blipFill>
        <p:spPr bwMode="auto">
          <a:xfrm>
            <a:off x="850900" y="0"/>
            <a:ext cx="9055100" cy="717550"/>
          </a:xfrm>
          <a:prstGeom prst="rect">
            <a:avLst/>
          </a:prstGeom>
          <a:noFill/>
          <a:ln w="9525">
            <a:noFill/>
            <a:miter lim="800000"/>
            <a:headEnd/>
            <a:tailEnd/>
          </a:ln>
        </p:spPr>
      </p:pic>
      <p:cxnSp>
        <p:nvCxnSpPr>
          <p:cNvPr id="22537" name="27 Conector recto"/>
          <p:cNvCxnSpPr>
            <a:cxnSpLocks noChangeShapeType="1"/>
          </p:cNvCxnSpPr>
          <p:nvPr/>
        </p:nvCxnSpPr>
        <p:spPr bwMode="auto">
          <a:xfrm>
            <a:off x="785813" y="2047875"/>
            <a:ext cx="0" cy="4048125"/>
          </a:xfrm>
          <a:prstGeom prst="line">
            <a:avLst/>
          </a:prstGeom>
          <a:noFill/>
          <a:ln w="9525" algn="ctr">
            <a:solidFill>
              <a:srgbClr val="4A7EBB"/>
            </a:solidFill>
            <a:round/>
            <a:headEnd/>
            <a:tailEnd/>
          </a:ln>
        </p:spPr>
      </p:cxnSp>
      <p:sp>
        <p:nvSpPr>
          <p:cNvPr id="22538" name="31 Rectángulo"/>
          <p:cNvSpPr>
            <a:spLocks noChangeArrowheads="1"/>
          </p:cNvSpPr>
          <p:nvPr/>
        </p:nvSpPr>
        <p:spPr bwMode="auto">
          <a:xfrm>
            <a:off x="850900" y="5900738"/>
            <a:ext cx="874553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California, inicio de pruebas.</a:t>
            </a:r>
          </a:p>
        </p:txBody>
      </p:sp>
      <p:sp>
        <p:nvSpPr>
          <p:cNvPr id="22539" name="36 CuadroTexto"/>
          <p:cNvSpPr txBox="1">
            <a:spLocks noChangeArrowheads="1"/>
          </p:cNvSpPr>
          <p:nvPr/>
        </p:nvSpPr>
        <p:spPr bwMode="auto">
          <a:xfrm>
            <a:off x="428625" y="1700213"/>
            <a:ext cx="8096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2006</a:t>
            </a:r>
            <a:endParaRPr lang="es-AR" sz="2000" b="1">
              <a:latin typeface="Calibri" pitchFamily="34" charset="0"/>
              <a:cs typeface="Arial" charset="0"/>
            </a:endParaRPr>
          </a:p>
        </p:txBody>
      </p:sp>
      <p:sp>
        <p:nvSpPr>
          <p:cNvPr id="22540"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2007</a:t>
            </a:r>
            <a:endParaRPr lang="es-AR" sz="2000" b="1">
              <a:latin typeface="Calibri" pitchFamily="34" charset="0"/>
              <a:cs typeface="Arial" charset="0"/>
            </a:endParaRPr>
          </a:p>
        </p:txBody>
      </p:sp>
      <p:sp>
        <p:nvSpPr>
          <p:cNvPr id="22541"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2008</a:t>
            </a:r>
            <a:endParaRPr lang="es-AR" sz="2000" b="1">
              <a:latin typeface="Calibri" pitchFamily="34" charset="0"/>
              <a:cs typeface="Arial" charset="0"/>
            </a:endParaRPr>
          </a:p>
        </p:txBody>
      </p:sp>
      <p:sp>
        <p:nvSpPr>
          <p:cNvPr id="22542" name="39 CuadroTexto"/>
          <p:cNvSpPr txBox="1">
            <a:spLocks noChangeArrowheads="1"/>
          </p:cNvSpPr>
          <p:nvPr/>
        </p:nvSpPr>
        <p:spPr bwMode="auto">
          <a:xfrm>
            <a:off x="3017838" y="1700213"/>
            <a:ext cx="84296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2009</a:t>
            </a:r>
            <a:endParaRPr lang="es-AR" sz="2000" b="1">
              <a:latin typeface="Calibri" pitchFamily="34" charset="0"/>
              <a:cs typeface="Arial" charset="0"/>
            </a:endParaRPr>
          </a:p>
        </p:txBody>
      </p:sp>
      <p:cxnSp>
        <p:nvCxnSpPr>
          <p:cNvPr id="22544" name="54 Conector recto"/>
          <p:cNvCxnSpPr>
            <a:cxnSpLocks noChangeShapeType="1"/>
          </p:cNvCxnSpPr>
          <p:nvPr/>
        </p:nvCxnSpPr>
        <p:spPr bwMode="auto">
          <a:xfrm>
            <a:off x="1500188" y="2057400"/>
            <a:ext cx="0" cy="2643188"/>
          </a:xfrm>
          <a:prstGeom prst="line">
            <a:avLst/>
          </a:prstGeom>
          <a:noFill/>
          <a:ln w="9525" algn="ctr">
            <a:solidFill>
              <a:srgbClr val="4A7EBB"/>
            </a:solidFill>
            <a:round/>
            <a:headEnd/>
            <a:tailEnd/>
          </a:ln>
        </p:spPr>
      </p:cxnSp>
      <p:sp>
        <p:nvSpPr>
          <p:cNvPr id="22545" name="59 Rectángulo"/>
          <p:cNvSpPr>
            <a:spLocks noChangeArrowheads="1"/>
          </p:cNvSpPr>
          <p:nvPr/>
        </p:nvSpPr>
        <p:spPr bwMode="auto">
          <a:xfrm>
            <a:off x="850900" y="5613400"/>
            <a:ext cx="90551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Junio -  Cierre parcial de las pruebas Virginia (USA) </a:t>
            </a:r>
            <a:r>
              <a:rPr lang="en-US" sz="1800">
                <a:latin typeface="Calibri" pitchFamily="34" charset="0"/>
                <a:cs typeface="Arial" charset="0"/>
              </a:rPr>
              <a:t>problemas de interferencia.</a:t>
            </a:r>
            <a:endParaRPr lang="es-AR" sz="1800">
              <a:latin typeface="Calibri" pitchFamily="34" charset="0"/>
              <a:cs typeface="Arial" charset="0"/>
            </a:endParaRPr>
          </a:p>
        </p:txBody>
      </p:sp>
      <p:sp>
        <p:nvSpPr>
          <p:cNvPr id="690192" name="Rectangle 1"/>
          <p:cNvSpPr>
            <a:spLocks noChangeArrowheads="1"/>
          </p:cNvSpPr>
          <p:nvPr/>
        </p:nvSpPr>
        <p:spPr bwMode="auto">
          <a:xfrm>
            <a:off x="0" y="0"/>
            <a:ext cx="9906000" cy="0"/>
          </a:xfrm>
          <a:prstGeom prst="rect">
            <a:avLst/>
          </a:prstGeom>
          <a:noFill/>
          <a:ln w="9525">
            <a:noFill/>
            <a:miter lim="800000"/>
            <a:headEnd/>
            <a:tailEnd/>
          </a:ln>
        </p:spPr>
        <p:txBody>
          <a:bodyPr wrap="none" anchor="ctr">
            <a:spAutoFit/>
          </a:bodyPr>
          <a:lstStyle/>
          <a:p>
            <a:pPr algn="l">
              <a:spcBef>
                <a:spcPct val="0"/>
              </a:spcBef>
            </a:pPr>
            <a:endParaRPr lang="es-AR" sz="1800">
              <a:cs typeface="Arial" charset="0"/>
            </a:endParaRPr>
          </a:p>
        </p:txBody>
      </p:sp>
      <p:sp>
        <p:nvSpPr>
          <p:cNvPr id="22549" name="75 Rectángulo"/>
          <p:cNvSpPr>
            <a:spLocks noChangeArrowheads="1"/>
          </p:cNvSpPr>
          <p:nvPr/>
        </p:nvSpPr>
        <p:spPr bwMode="auto">
          <a:xfrm>
            <a:off x="1625600" y="444341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Motorola planea solo dispositivos de ultima milla</a:t>
            </a:r>
          </a:p>
        </p:txBody>
      </p:sp>
      <p:sp>
        <p:nvSpPr>
          <p:cNvPr id="22550" name="79 Rectángulo"/>
          <p:cNvSpPr>
            <a:spLocks noChangeArrowheads="1"/>
          </p:cNvSpPr>
          <p:nvPr/>
        </p:nvSpPr>
        <p:spPr bwMode="auto">
          <a:xfrm>
            <a:off x="2535238" y="3709988"/>
            <a:ext cx="7351712"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Mayo - Argentina, Edenor Alcanza velocidades de 200Mb </a:t>
            </a:r>
          </a:p>
        </p:txBody>
      </p:sp>
      <p:sp>
        <p:nvSpPr>
          <p:cNvPr id="22551" name="84 Rectángulo"/>
          <p:cNvSpPr>
            <a:spLocks noChangeArrowheads="1"/>
          </p:cNvSpPr>
          <p:nvPr/>
        </p:nvSpPr>
        <p:spPr bwMode="auto">
          <a:xfrm>
            <a:off x="2535238" y="3063875"/>
            <a:ext cx="7351712" cy="641350"/>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Septiembre - Federación Rusa, Electro-com finalizo despliegues en Moscú por razones económicas</a:t>
            </a:r>
          </a:p>
        </p:txBody>
      </p:sp>
      <p:sp>
        <p:nvSpPr>
          <p:cNvPr id="22552" name="85 Rectángulo"/>
          <p:cNvSpPr>
            <a:spLocks noChangeArrowheads="1"/>
          </p:cNvSpPr>
          <p:nvPr/>
        </p:nvSpPr>
        <p:spPr bwMode="auto">
          <a:xfrm>
            <a:off x="3327400" y="22764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Enero de 2009, Barreirinhas Brasil,  inicio de pruebas en zona rural</a:t>
            </a:r>
          </a:p>
        </p:txBody>
      </p:sp>
      <p:cxnSp>
        <p:nvCxnSpPr>
          <p:cNvPr id="88" name="87 Conector recto"/>
          <p:cNvCxnSpPr>
            <a:endCxn id="86" idx="1"/>
          </p:cNvCxnSpPr>
          <p:nvPr/>
        </p:nvCxnSpPr>
        <p:spPr>
          <a:xfrm rot="5400000">
            <a:off x="2878931" y="2240757"/>
            <a:ext cx="36036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cs typeface="Arial" charset="0"/>
              </a:rPr>
              <a:t> </a:t>
            </a:r>
            <a:r>
              <a:rPr lang="es-AR" sz="2400" b="1" cap="all" dirty="0">
                <a:ln w="9000" cmpd="sng">
                  <a:solidFill>
                    <a:schemeClr val="accent4">
                      <a:shade val="50000"/>
                      <a:satMod val="120000"/>
                    </a:schemeClr>
                  </a:solidFill>
                  <a:prstDash val="solid"/>
                </a:ln>
                <a:solidFill>
                  <a:srgbClr val="080808"/>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22556" name="59 Rectángulo"/>
          <p:cNvSpPr>
            <a:spLocks noChangeArrowheads="1"/>
          </p:cNvSpPr>
          <p:nvPr/>
        </p:nvSpPr>
        <p:spPr bwMode="auto">
          <a:xfrm>
            <a:off x="885825" y="5300663"/>
            <a:ext cx="835818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Argentina - Edenor  - Inicia pruebas en Morón y edificio J.B. Justo Cap. Fed.</a:t>
            </a:r>
          </a:p>
        </p:txBody>
      </p:sp>
      <p:cxnSp>
        <p:nvCxnSpPr>
          <p:cNvPr id="22559" name="54 Conector recto"/>
          <p:cNvCxnSpPr>
            <a:cxnSpLocks noChangeShapeType="1"/>
          </p:cNvCxnSpPr>
          <p:nvPr/>
        </p:nvCxnSpPr>
        <p:spPr bwMode="auto">
          <a:xfrm>
            <a:off x="2339975" y="2060575"/>
            <a:ext cx="0" cy="1728788"/>
          </a:xfrm>
          <a:prstGeom prst="line">
            <a:avLst/>
          </a:prstGeom>
          <a:noFill/>
          <a:ln w="9525" algn="ctr">
            <a:solidFill>
              <a:srgbClr val="4A7EBB"/>
            </a:solidFill>
            <a:round/>
            <a:headEnd/>
            <a:tailEnd/>
          </a:ln>
        </p:spPr>
      </p:cxn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a:solidFill>
                  <a:schemeClr val="bg1"/>
                </a:solidFill>
                <a:effectLst>
                  <a:outerShdw blurRad="38100" dist="38100" dir="2700000" algn="tl">
                    <a:srgbClr val="C0C0C0"/>
                  </a:outerShdw>
                </a:effectLst>
                <a:latin typeface="Calibri" pitchFamily="34" charset="0"/>
                <a:cs typeface="Arial" charset="0"/>
              </a:rPr>
              <a:t>Power Line Communications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slide(fromBottom)">
                                      <p:cBhvr>
                                        <p:cTn id="7" dur="500"/>
                                        <p:tgtEl>
                                          <p:spTgt spid="2253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strips(downLeft)">
                                      <p:cBhvr>
                                        <p:cTn id="11" dur="500"/>
                                        <p:tgtEl>
                                          <p:spTgt spid="22537"/>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slide(fromBottom)">
                                      <p:cBhvr>
                                        <p:cTn id="15" dur="500"/>
                                        <p:tgtEl>
                                          <p:spTgt spid="22538"/>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22545"/>
                                        </p:tgtEl>
                                        <p:attrNameLst>
                                          <p:attrName>style.visibility</p:attrName>
                                        </p:attrNameLst>
                                      </p:cBhvr>
                                      <p:to>
                                        <p:strVal val="visible"/>
                                      </p:to>
                                    </p:set>
                                    <p:animEffect transition="in" filter="slide(fromBottom)">
                                      <p:cBhvr>
                                        <p:cTn id="19" dur="500"/>
                                        <p:tgtEl>
                                          <p:spTgt spid="2254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22556"/>
                                        </p:tgtEl>
                                        <p:attrNameLst>
                                          <p:attrName>style.visibility</p:attrName>
                                        </p:attrNameLst>
                                      </p:cBhvr>
                                      <p:to>
                                        <p:strVal val="visible"/>
                                      </p:to>
                                    </p:set>
                                    <p:animEffect transition="in" filter="slide(fromBottom)">
                                      <p:cBhvr>
                                        <p:cTn id="23" dur="500"/>
                                        <p:tgtEl>
                                          <p:spTgt spid="2255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540"/>
                                        </p:tgtEl>
                                        <p:attrNameLst>
                                          <p:attrName>style.visibility</p:attrName>
                                        </p:attrNameLst>
                                      </p:cBhvr>
                                      <p:to>
                                        <p:strVal val="visible"/>
                                      </p:to>
                                    </p:set>
                                    <p:animEffect transition="in" filter="slide(fromBottom)">
                                      <p:cBhvr>
                                        <p:cTn id="28" dur="500"/>
                                        <p:tgtEl>
                                          <p:spTgt spid="22540"/>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2544"/>
                                        </p:tgtEl>
                                        <p:attrNameLst>
                                          <p:attrName>style.visibility</p:attrName>
                                        </p:attrNameLst>
                                      </p:cBhvr>
                                      <p:to>
                                        <p:strVal val="visible"/>
                                      </p:to>
                                    </p:set>
                                    <p:animEffect transition="in" filter="strips(downLeft)">
                                      <p:cBhvr>
                                        <p:cTn id="32" dur="500"/>
                                        <p:tgtEl>
                                          <p:spTgt spid="22544"/>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22549"/>
                                        </p:tgtEl>
                                        <p:attrNameLst>
                                          <p:attrName>style.visibility</p:attrName>
                                        </p:attrNameLst>
                                      </p:cBhvr>
                                      <p:to>
                                        <p:strVal val="visible"/>
                                      </p:to>
                                    </p:set>
                                    <p:animEffect transition="in" filter="slide(fromBottom)">
                                      <p:cBhvr>
                                        <p:cTn id="36" dur="500"/>
                                        <p:tgtEl>
                                          <p:spTgt spid="2254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541"/>
                                        </p:tgtEl>
                                        <p:attrNameLst>
                                          <p:attrName>style.visibility</p:attrName>
                                        </p:attrNameLst>
                                      </p:cBhvr>
                                      <p:to>
                                        <p:strVal val="visible"/>
                                      </p:to>
                                    </p:set>
                                    <p:animEffect transition="in" filter="slide(fromBottom)">
                                      <p:cBhvr>
                                        <p:cTn id="41" dur="500"/>
                                        <p:tgtEl>
                                          <p:spTgt spid="22541"/>
                                        </p:tgtEl>
                                      </p:cBhvr>
                                    </p:animEffect>
                                  </p:childTnLst>
                                </p:cTn>
                              </p:par>
                            </p:childTnLst>
                          </p:cTn>
                        </p:par>
                        <p:par>
                          <p:cTn id="42" fill="hold">
                            <p:stCondLst>
                              <p:cond delay="500"/>
                            </p:stCondLst>
                            <p:childTnLst>
                              <p:par>
                                <p:cTn id="43" presetID="18" presetClass="entr" presetSubtype="12" fill="hold" nodeType="afterEffect">
                                  <p:stCondLst>
                                    <p:cond delay="0"/>
                                  </p:stCondLst>
                                  <p:childTnLst>
                                    <p:set>
                                      <p:cBhvr>
                                        <p:cTn id="44" dur="1" fill="hold">
                                          <p:stCondLst>
                                            <p:cond delay="0"/>
                                          </p:stCondLst>
                                        </p:cTn>
                                        <p:tgtEl>
                                          <p:spTgt spid="22559"/>
                                        </p:tgtEl>
                                        <p:attrNameLst>
                                          <p:attrName>style.visibility</p:attrName>
                                        </p:attrNameLst>
                                      </p:cBhvr>
                                      <p:to>
                                        <p:strVal val="visible"/>
                                      </p:to>
                                    </p:set>
                                    <p:animEffect transition="in" filter="strips(downLeft)">
                                      <p:cBhvr>
                                        <p:cTn id="45" dur="500"/>
                                        <p:tgtEl>
                                          <p:spTgt spid="22559"/>
                                        </p:tgtEl>
                                      </p:cBhvr>
                                    </p:animEffec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2551"/>
                                        </p:tgtEl>
                                        <p:attrNameLst>
                                          <p:attrName>style.visibility</p:attrName>
                                        </p:attrNameLst>
                                      </p:cBhvr>
                                      <p:to>
                                        <p:strVal val="visible"/>
                                      </p:to>
                                    </p:set>
                                    <p:animEffect transition="in" filter="slide(fromBottom)">
                                      <p:cBhvr>
                                        <p:cTn id="49" dur="500"/>
                                        <p:tgtEl>
                                          <p:spTgt spid="22551"/>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22550"/>
                                        </p:tgtEl>
                                        <p:attrNameLst>
                                          <p:attrName>style.visibility</p:attrName>
                                        </p:attrNameLst>
                                      </p:cBhvr>
                                      <p:to>
                                        <p:strVal val="visible"/>
                                      </p:to>
                                    </p:set>
                                    <p:animEffect transition="in" filter="slide(fromBottom)">
                                      <p:cBhvr>
                                        <p:cTn id="53" dur="500"/>
                                        <p:tgtEl>
                                          <p:spTgt spid="2255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2542"/>
                                        </p:tgtEl>
                                        <p:attrNameLst>
                                          <p:attrName>style.visibility</p:attrName>
                                        </p:attrNameLst>
                                      </p:cBhvr>
                                      <p:to>
                                        <p:strVal val="visible"/>
                                      </p:to>
                                    </p:set>
                                    <p:animEffect transition="in" filter="slide(fromBottom)">
                                      <p:cBhvr>
                                        <p:cTn id="58" dur="500"/>
                                        <p:tgtEl>
                                          <p:spTgt spid="22542"/>
                                        </p:tgtEl>
                                      </p:cBhvr>
                                    </p:animEffect>
                                  </p:childTnLst>
                                </p:cTn>
                              </p:par>
                            </p:childTnLst>
                          </p:cTn>
                        </p:par>
                        <p:par>
                          <p:cTn id="59" fill="hold">
                            <p:stCondLst>
                              <p:cond delay="500"/>
                            </p:stCondLst>
                            <p:childTnLst>
                              <p:par>
                                <p:cTn id="60" presetID="18" presetClass="entr" presetSubtype="12" fill="hold" nodeType="after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strips(downLeft)">
                                      <p:cBhvr>
                                        <p:cTn id="62" dur="500"/>
                                        <p:tgtEl>
                                          <p:spTgt spid="88"/>
                                        </p:tgtEl>
                                      </p:cBhvr>
                                    </p:animEffect>
                                  </p:childTnLst>
                                </p:cTn>
                              </p:par>
                            </p:childTnLst>
                          </p:cTn>
                        </p:par>
                        <p:par>
                          <p:cTn id="63" fill="hold">
                            <p:stCondLst>
                              <p:cond delay="1000"/>
                            </p:stCondLst>
                            <p:childTnLst>
                              <p:par>
                                <p:cTn id="64" presetID="12" presetClass="entr" presetSubtype="4" fill="hold" grpId="0" nodeType="afterEffect">
                                  <p:stCondLst>
                                    <p:cond delay="0"/>
                                  </p:stCondLst>
                                  <p:childTnLst>
                                    <p:set>
                                      <p:cBhvr>
                                        <p:cTn id="65" dur="1" fill="hold">
                                          <p:stCondLst>
                                            <p:cond delay="0"/>
                                          </p:stCondLst>
                                        </p:cTn>
                                        <p:tgtEl>
                                          <p:spTgt spid="22552"/>
                                        </p:tgtEl>
                                        <p:attrNameLst>
                                          <p:attrName>style.visibility</p:attrName>
                                        </p:attrNameLst>
                                      </p:cBhvr>
                                      <p:to>
                                        <p:strVal val="visible"/>
                                      </p:to>
                                    </p:set>
                                    <p:animEffect transition="in" filter="slide(fromBottom)">
                                      <p:cBhvr>
                                        <p:cTn id="66"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animBg="1"/>
      <p:bldP spid="22539" grpId="0"/>
      <p:bldP spid="22540" grpId="0"/>
      <p:bldP spid="22541" grpId="0"/>
      <p:bldP spid="22542" grpId="0"/>
      <p:bldP spid="22545" grpId="0" animBg="1"/>
      <p:bldP spid="22549" grpId="0" animBg="1"/>
      <p:bldP spid="22550" grpId="0" animBg="1"/>
      <p:bldP spid="22551" grpId="0" animBg="1"/>
      <p:bldP spid="22552" grpId="0" animBg="1"/>
      <p:bldP spid="225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F97F2378-0462-4B2C-BD63-FCFF310CFDA2}" type="slidenum">
              <a:rPr lang="en-US"/>
              <a:pPr/>
              <a:t>3</a:t>
            </a:fld>
            <a:endParaRPr lang="en-US"/>
          </a:p>
        </p:txBody>
      </p:sp>
      <p:sp>
        <p:nvSpPr>
          <p:cNvPr id="527362" name="Rectangle 2"/>
          <p:cNvSpPr>
            <a:spLocks noGrp="1" noChangeArrowheads="1"/>
          </p:cNvSpPr>
          <p:nvPr>
            <p:ph type="title"/>
          </p:nvPr>
        </p:nvSpPr>
        <p:spPr>
          <a:xfrm>
            <a:off x="428625" y="260350"/>
            <a:ext cx="7332663" cy="865188"/>
          </a:xfrm>
          <a:solidFill>
            <a:schemeClr val="accent2">
              <a:lumMod val="20000"/>
              <a:lumOff val="80000"/>
            </a:schemeClr>
          </a:solidFill>
          <a:ln w="76200" cap="flat" algn="ctr">
            <a:solidFill>
              <a:schemeClr val="accent2"/>
            </a:solidFill>
          </a:ln>
        </p:spPr>
        <p:txBody>
          <a:bodyPr/>
          <a:lstStyle/>
          <a:p>
            <a:br>
              <a:rPr lang="es-ES" sz="4800" b="1" i="1" dirty="0">
                <a:solidFill>
                  <a:schemeClr val="accent2">
                    <a:lumMod val="60000"/>
                    <a:lumOff val="40000"/>
                  </a:schemeClr>
                </a:solidFill>
                <a:effectLst>
                  <a:outerShdw blurRad="38100" dist="38100" dir="2700000" algn="tl">
                    <a:srgbClr val="000000"/>
                  </a:outerShdw>
                </a:effectLst>
                <a:latin typeface="Arial" charset="0"/>
              </a:rPr>
            </a:br>
            <a:r>
              <a:rPr lang="es-ES" sz="4800" b="1" i="1" dirty="0">
                <a:solidFill>
                  <a:schemeClr val="accent2">
                    <a:lumMod val="60000"/>
                    <a:lumOff val="40000"/>
                  </a:schemeClr>
                </a:solidFill>
                <a:effectLst>
                  <a:outerShdw blurRad="38100" dist="38100" dir="2700000" algn="tl">
                    <a:srgbClr val="000000"/>
                  </a:outerShdw>
                </a:effectLst>
                <a:latin typeface="Arial" charset="0"/>
              </a:rPr>
              <a:t> ¿QUÉ SIGNIFICA PLC? </a:t>
            </a:r>
            <a:br>
              <a:rPr lang="es-ES" sz="4800" b="1" i="1" dirty="0">
                <a:solidFill>
                  <a:schemeClr val="accent2">
                    <a:lumMod val="60000"/>
                    <a:lumOff val="40000"/>
                  </a:schemeClr>
                </a:solidFill>
                <a:effectLst>
                  <a:outerShdw blurRad="38100" dist="38100" dir="2700000" algn="tl">
                    <a:srgbClr val="000000"/>
                  </a:outerShdw>
                </a:effectLst>
                <a:latin typeface="Arial" charset="0"/>
              </a:rPr>
            </a:br>
            <a:endParaRPr lang="es-ES" sz="4800" b="1" i="1" dirty="0">
              <a:solidFill>
                <a:schemeClr val="accent2">
                  <a:lumMod val="60000"/>
                  <a:lumOff val="40000"/>
                </a:schemeClr>
              </a:solidFill>
              <a:effectLst>
                <a:outerShdw blurRad="38100" dist="38100" dir="2700000" algn="tl">
                  <a:srgbClr val="000000"/>
                </a:outerShdw>
              </a:effectLst>
              <a:latin typeface="Arial" charset="0"/>
            </a:endParaRPr>
          </a:p>
        </p:txBody>
      </p:sp>
      <p:sp>
        <p:nvSpPr>
          <p:cNvPr id="527363" name="Rectangle 3"/>
          <p:cNvSpPr>
            <a:spLocks noChangeArrowheads="1"/>
          </p:cNvSpPr>
          <p:nvPr/>
        </p:nvSpPr>
        <p:spPr bwMode="auto">
          <a:xfrm>
            <a:off x="100696" y="1377949"/>
            <a:ext cx="9777412" cy="5040313"/>
          </a:xfrm>
          <a:prstGeom prst="rect">
            <a:avLst/>
          </a:prstGeom>
          <a:solidFill>
            <a:schemeClr val="accent6">
              <a:lumMod val="20000"/>
              <a:lumOff val="80000"/>
            </a:schemeClr>
          </a:solidFill>
          <a:ln w="57150" cmpd="thinThick" algn="ctr">
            <a:solidFill>
              <a:schemeClr val="tx1"/>
            </a:solidFill>
            <a:miter lim="800000"/>
            <a:headEnd/>
            <a:tailEnd/>
          </a:ln>
          <a:effectLst/>
        </p:spPr>
        <p:txBody>
          <a:bodyPr/>
          <a:lstStyle/>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Es la transmisión de información digitalizada -IP- a través de la red de media y baja tensión.</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La facilidad de convertir todos los tomacorrientes de una casa, oficina o industria en conectores de entrada y salida de información para  Audio, Video o Datos.</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Completa el escenario de soluciones al dilema de la última milla, así como el de la última cuadra.</a:t>
            </a:r>
          </a:p>
        </p:txBody>
      </p:sp>
      <p:pic>
        <p:nvPicPr>
          <p:cNvPr id="527365" name="Picture 5" descr="enchufe 2"/>
          <p:cNvPicPr>
            <a:picLocks noChangeAspect="1" noChangeArrowheads="1"/>
          </p:cNvPicPr>
          <p:nvPr/>
        </p:nvPicPr>
        <p:blipFill>
          <a:blip r:embed="rId3" cstate="print"/>
          <a:srcRect/>
          <a:stretch>
            <a:fillRect/>
          </a:stretch>
        </p:blipFill>
        <p:spPr bwMode="auto">
          <a:xfrm>
            <a:off x="7907338" y="0"/>
            <a:ext cx="1998662" cy="1336675"/>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7362"/>
                                        </p:tgtEl>
                                        <p:attrNameLst>
                                          <p:attrName>style.visibility</p:attrName>
                                        </p:attrNameLst>
                                      </p:cBhvr>
                                      <p:to>
                                        <p:strVal val="visible"/>
                                      </p:to>
                                    </p:set>
                                    <p:animEffect transition="in" filter="fade">
                                      <p:cBhvr>
                                        <p:cTn id="7" dur="500"/>
                                        <p:tgtEl>
                                          <p:spTgt spid="527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7363">
                                            <p:bg/>
                                          </p:spTgt>
                                        </p:tgtEl>
                                        <p:attrNameLst>
                                          <p:attrName>style.visibility</p:attrName>
                                        </p:attrNameLst>
                                      </p:cBhvr>
                                      <p:to>
                                        <p:strVal val="visible"/>
                                      </p:to>
                                    </p:set>
                                    <p:animEffect transition="in" filter="wipe(down)">
                                      <p:cBhvr>
                                        <p:cTn id="12" dur="500"/>
                                        <p:tgtEl>
                                          <p:spTgt spid="527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27363">
                                            <p:txEl>
                                              <p:pRg st="0" end="0"/>
                                            </p:txEl>
                                          </p:spTgt>
                                        </p:tgtEl>
                                        <p:attrNameLst>
                                          <p:attrName>style.visibility</p:attrName>
                                        </p:attrNameLst>
                                      </p:cBhvr>
                                      <p:to>
                                        <p:strVal val="visible"/>
                                      </p:to>
                                    </p:set>
                                    <p:animEffect transition="in" filter="wipe(down)">
                                      <p:cBhvr>
                                        <p:cTn id="17" dur="500"/>
                                        <p:tgtEl>
                                          <p:spTgt spid="527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27363">
                                            <p:txEl>
                                              <p:pRg st="1" end="1"/>
                                            </p:txEl>
                                          </p:spTgt>
                                        </p:tgtEl>
                                        <p:attrNameLst>
                                          <p:attrName>style.visibility</p:attrName>
                                        </p:attrNameLst>
                                      </p:cBhvr>
                                      <p:to>
                                        <p:strVal val="visible"/>
                                      </p:to>
                                    </p:set>
                                    <p:animEffect transition="in" filter="wipe(down)">
                                      <p:cBhvr>
                                        <p:cTn id="22" dur="500"/>
                                        <p:tgtEl>
                                          <p:spTgt spid="527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7363">
                                            <p:txEl>
                                              <p:pRg st="2" end="2"/>
                                            </p:txEl>
                                          </p:spTgt>
                                        </p:tgtEl>
                                        <p:attrNameLst>
                                          <p:attrName>style.visibility</p:attrName>
                                        </p:attrNameLst>
                                      </p:cBhvr>
                                      <p:to>
                                        <p:strVal val="visible"/>
                                      </p:to>
                                    </p:set>
                                    <p:animEffect transition="in" filter="wipe(down)">
                                      <p:cBhvr>
                                        <p:cTn id="27" dur="500"/>
                                        <p:tgtEl>
                                          <p:spTgt spid="527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nimBg="1"/>
      <p:bldP spid="52736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3200" b="1" i="1">
                <a:solidFill>
                  <a:schemeClr val="accent2"/>
                </a:solidFill>
                <a:effectLst>
                  <a:outerShdw blurRad="38100" dist="38100" dir="2700000" algn="tl">
                    <a:srgbClr val="000000"/>
                  </a:outerShdw>
                </a:effectLst>
                <a:latin typeface="Arial" charset="0"/>
              </a:rPr>
              <a:t>PLC</a:t>
            </a:r>
            <a:br>
              <a:rPr lang="es-ES" sz="3200" b="1" i="1">
                <a:solidFill>
                  <a:schemeClr val="accent2"/>
                </a:solidFill>
                <a:effectLst>
                  <a:outerShdw blurRad="38100" dist="38100" dir="2700000" algn="tl">
                    <a:srgbClr val="000000"/>
                  </a:outerShdw>
                </a:effectLst>
                <a:latin typeface="Arial" charset="0"/>
              </a:rPr>
            </a:br>
            <a:r>
              <a:rPr lang="es-ES" sz="3200" b="1" i="1">
                <a:solidFill>
                  <a:schemeClr val="accent2"/>
                </a:solidFill>
                <a:effectLst>
                  <a:outerShdw blurRad="38100" dist="38100" dir="2700000" algn="tl">
                    <a:srgbClr val="000000"/>
                  </a:outerShdw>
                </a:effectLst>
                <a:latin typeface="Arial" charset="0"/>
              </a:rPr>
              <a:t>Ventajas y Desventajas</a:t>
            </a:r>
          </a:p>
        </p:txBody>
      </p:sp>
      <p:sp>
        <p:nvSpPr>
          <p:cNvPr id="673795" name="Text Box 3"/>
          <p:cNvSpPr txBox="1">
            <a:spLocks noChangeArrowheads="1"/>
          </p:cNvSpPr>
          <p:nvPr/>
        </p:nvSpPr>
        <p:spPr bwMode="auto">
          <a:xfrm>
            <a:off x="200025" y="1916113"/>
            <a:ext cx="4537075" cy="4537075"/>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_tradnl" sz="2400" b="1" i="1" dirty="0">
                <a:solidFill>
                  <a:schemeClr val="accent2"/>
                </a:solidFill>
                <a:effectLst>
                  <a:outerShdw blurRad="38100" dist="38100" dir="2700000" algn="tl">
                    <a:srgbClr val="FFFFFF"/>
                  </a:outerShdw>
                </a:effectLst>
              </a:rPr>
              <a:t> </a:t>
            </a:r>
            <a:r>
              <a:rPr lang="es-ES" sz="2000" b="1" i="1" dirty="0">
                <a:solidFill>
                  <a:schemeClr val="accent2"/>
                </a:solidFill>
                <a:effectLst>
                  <a:outerShdw blurRad="38100" dist="38100" dir="2700000" algn="tl">
                    <a:srgbClr val="FFFFFF"/>
                  </a:outerShdw>
                </a:effectLst>
              </a:rPr>
              <a:t>Se emplea la infraestructura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Costo del sistema bajo.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Cualquier lugar de la casa con toma corriente puede estar conectado.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Conexión permanente.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a:t>
            </a:r>
            <a:r>
              <a:rPr lang="es-ES" sz="2000" b="1" i="1" dirty="0" err="1">
                <a:solidFill>
                  <a:schemeClr val="accent2"/>
                </a:solidFill>
                <a:effectLst>
                  <a:outerShdw blurRad="38100" dist="38100" dir="2700000" algn="tl">
                    <a:srgbClr val="FFFFFF"/>
                  </a:outerShdw>
                </a:effectLst>
              </a:rPr>
              <a:t>Facil</a:t>
            </a:r>
            <a:r>
              <a:rPr lang="es-ES" sz="2000" b="1" i="1" dirty="0">
                <a:solidFill>
                  <a:schemeClr val="accent2"/>
                </a:solidFill>
                <a:effectLst>
                  <a:outerShdw blurRad="38100" dist="38100" dir="2700000" algn="tl">
                    <a:srgbClr val="FFFFFF"/>
                  </a:outerShdw>
                </a:effectLst>
              </a:rPr>
              <a:t> instalación de redes locales.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Suministra todos los servicios basados en tecnología IP.</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Gran ubicuidad.</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Posibilidad de crecimiento.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 un repetidor se provee conexión hasta 256 hogares.</a:t>
            </a:r>
            <a:endParaRPr lang="es-ES_tradnl" sz="2000" b="1" i="1" dirty="0">
              <a:solidFill>
                <a:schemeClr val="accent2"/>
              </a:solidFill>
              <a:effectLst>
                <a:outerShdw blurRad="38100" dist="38100" dir="2700000" algn="tl">
                  <a:srgbClr val="FFFFFF"/>
                </a:outerShdw>
              </a:effectLst>
            </a:endParaRPr>
          </a:p>
        </p:txBody>
      </p:sp>
      <p:sp>
        <p:nvSpPr>
          <p:cNvPr id="673796" name="Text Box 4"/>
          <p:cNvSpPr txBox="1">
            <a:spLocks noChangeArrowheads="1"/>
          </p:cNvSpPr>
          <p:nvPr/>
        </p:nvSpPr>
        <p:spPr bwMode="auto">
          <a:xfrm>
            <a:off x="5240338" y="1844675"/>
            <a:ext cx="4392612" cy="4679950"/>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 sz="2000" b="1" i="1" u="sng" dirty="0">
                <a:solidFill>
                  <a:schemeClr val="accent2"/>
                </a:solidFill>
                <a:effectLst>
                  <a:outerShdw blurRad="38100" dist="38100" dir="2700000" algn="tl">
                    <a:srgbClr val="FFFFFF"/>
                  </a:outerShdw>
                </a:effectLst>
              </a:rPr>
              <a:t> Falta de estandarización de tecnología PLC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La red eléctrica no ha sido diseñada para transmitir datos.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Conexiones limitadas por transformador.</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Interferencias en servicios preexistentes.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Falta de seguridad al </a:t>
            </a:r>
            <a:r>
              <a:rPr lang="es-ES" sz="2000" b="1" i="1" dirty="0" err="1">
                <a:solidFill>
                  <a:schemeClr val="accent2"/>
                </a:solidFill>
                <a:effectLst>
                  <a:outerShdw blurRad="38100" dist="38100" dir="2700000" algn="tl">
                    <a:srgbClr val="FFFFFF"/>
                  </a:outerShdw>
                </a:effectLst>
              </a:rPr>
              <a:t>redifundir</a:t>
            </a:r>
            <a:r>
              <a:rPr lang="es-ES" sz="2000" b="1" i="1" dirty="0">
                <a:solidFill>
                  <a:schemeClr val="accent2"/>
                </a:solidFill>
                <a:effectLst>
                  <a:outerShdw blurRad="38100" dist="38100" dir="2700000" algn="tl">
                    <a:srgbClr val="FFFFFF"/>
                  </a:outerShdw>
                </a:effectLst>
              </a:rPr>
              <a:t>.</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Producción de equipos limitada.</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Contaminación en el espectro radioeléctrico.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Poca madurez.</a:t>
            </a:r>
            <a:endParaRPr lang="es-ES_tradnl" sz="2000" b="1" i="1" dirty="0">
              <a:solidFill>
                <a:schemeClr val="accent2"/>
              </a:solidFill>
              <a:effectLst>
                <a:outerShdw blurRad="38100" dist="38100" dir="2700000" algn="tl">
                  <a:srgbClr val="FFFFFF"/>
                </a:outerShdw>
              </a:effectLst>
            </a:endParaRPr>
          </a:p>
        </p:txBody>
      </p:sp>
      <p:sp>
        <p:nvSpPr>
          <p:cNvPr id="673798" name="Text Box 6"/>
          <p:cNvSpPr txBox="1">
            <a:spLocks noChangeArrowheads="1"/>
          </p:cNvSpPr>
          <p:nvPr/>
        </p:nvSpPr>
        <p:spPr bwMode="auto">
          <a:xfrm>
            <a:off x="200025" y="1268413"/>
            <a:ext cx="4465638"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Ventajas</a:t>
            </a:r>
          </a:p>
        </p:txBody>
      </p:sp>
      <p:sp>
        <p:nvSpPr>
          <p:cNvPr id="673800" name="Text Box 8"/>
          <p:cNvSpPr txBox="1">
            <a:spLocks noChangeArrowheads="1"/>
          </p:cNvSpPr>
          <p:nvPr/>
        </p:nvSpPr>
        <p:spPr bwMode="auto">
          <a:xfrm>
            <a:off x="5168900" y="1268413"/>
            <a:ext cx="4392613"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Desventajas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8"/>
                                        </p:tgtEl>
                                        <p:attrNameLst>
                                          <p:attrName>style.visibility</p:attrName>
                                        </p:attrNameLst>
                                      </p:cBhvr>
                                      <p:to>
                                        <p:strVal val="visible"/>
                                      </p:to>
                                    </p:set>
                                    <p:animEffect transition="in" filter="fade">
                                      <p:cBhvr>
                                        <p:cTn id="12" dur="500"/>
                                        <p:tgtEl>
                                          <p:spTgt spid="67379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38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73796"/>
                                        </p:tgtEl>
                                        <p:attrNameLst>
                                          <p:attrName>style.visibility</p:attrName>
                                        </p:attrNameLst>
                                      </p:cBhvr>
                                      <p:to>
                                        <p:strVal val="visible"/>
                                      </p:to>
                                    </p:set>
                                    <p:animEffect transition="in" filter="fade">
                                      <p:cBhvr>
                                        <p:cTn id="21" dur="500"/>
                                        <p:tgtEl>
                                          <p:spTgt spid="67379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67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animBg="1"/>
      <p:bldP spid="673796" grpId="0" animBg="1"/>
      <p:bldP spid="673798" grpId="0" animBg="1"/>
      <p:bldP spid="6738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12E848E0-301C-46EF-A9B7-C9AC2680D43C}" type="slidenum">
              <a:rPr lang="en-US"/>
              <a:pPr/>
              <a:t>31</a:t>
            </a:fld>
            <a:endParaRPr lang="en-US"/>
          </a:p>
        </p:txBody>
      </p:sp>
      <p:graphicFrame>
        <p:nvGraphicFramePr>
          <p:cNvPr id="677890"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631825"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Transmisión PLC</a:t>
            </a:r>
          </a:p>
        </p:txBody>
      </p:sp>
      <p:sp>
        <p:nvSpPr>
          <p:cNvPr id="558083" name="Rectangle 3"/>
          <p:cNvSpPr>
            <a:spLocks noGrp="1" noChangeArrowheads="1"/>
          </p:cNvSpPr>
          <p:nvPr>
            <p:ph type="body" idx="1"/>
          </p:nvPr>
        </p:nvSpPr>
        <p:spPr>
          <a:xfrm>
            <a:off x="200025" y="1484313"/>
            <a:ext cx="9432925" cy="5184775"/>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AR" sz="2000" b="1" i="1">
                <a:solidFill>
                  <a:schemeClr val="accent2"/>
                </a:solidFill>
                <a:effectLst>
                  <a:outerShdw blurRad="38100" dist="38100" dir="2700000" algn="tl">
                    <a:srgbClr val="FFFFFF"/>
                  </a:outerShdw>
                </a:effectLst>
                <a:latin typeface="Arial" charset="0"/>
              </a:rPr>
              <a:t>La tecnología PLC trabaja bajo protocolo OFDM para multiplexar señales digitales (IP) sobre cables de electricidad de media y baja tensión en una red de área local (LAN). La modulación por división ortogonal de frecuencia,  también llamada modulación por multitono discreto, (DMT), es una modulación que consiste en enviar la información modulando en QAM o en PSK un conjunto de portadoras de diferente frecuencia. </a:t>
            </a:r>
          </a:p>
          <a:p>
            <a:pPr algn="just">
              <a:lnSpc>
                <a:spcPct val="80000"/>
              </a:lnSpc>
            </a:pPr>
            <a:r>
              <a:rPr lang="es-AR" sz="2000" b="1" i="1">
                <a:solidFill>
                  <a:schemeClr val="accent2"/>
                </a:solidFill>
                <a:effectLst>
                  <a:outerShdw blurRad="38100" dist="38100" dir="2700000" algn="tl">
                    <a:srgbClr val="FFFFFF"/>
                  </a:outerShdw>
                </a:effectLst>
                <a:latin typeface="Arial" charset="0"/>
              </a:rPr>
              <a:t>La modulación de amplitud en cuadratura (QAM), es una modulación lineal que consiste en modular en doble banda lateral dos portadoras de la misma frecuencia desfasadas 90º. Cada portadora es modulada por una de las dos señales a transmitir. Finalmente las dos modulaciones se suman y la señal resultante es transmitida. Este tipo de modulación tiene la ventaja de que ofrece la posibilidad de transmitir dos señales en la misma frecuencia, de forma que favorece el aprovechamiento del ancho de banda disponible. Tiene como inconveniente que es necesario realizar la desmodulación con demoduladores síncronos.</a:t>
            </a:r>
          </a:p>
          <a:p>
            <a:pPr algn="just">
              <a:lnSpc>
                <a:spcPct val="80000"/>
              </a:lnSpc>
            </a:pPr>
            <a:r>
              <a:rPr lang="es-AR" sz="2000" b="1" i="1">
                <a:solidFill>
                  <a:schemeClr val="accent2"/>
                </a:solidFill>
                <a:effectLst>
                  <a:outerShdw blurRad="38100" dist="38100" dir="2700000" algn="tl">
                    <a:srgbClr val="FFFFFF"/>
                  </a:outerShdw>
                </a:effectLst>
                <a:latin typeface="Arial" charset="0"/>
              </a:rPr>
              <a:t> La modulación por desplazamiento de fase o PSK (Phase Shift Keying) es una forma de modulación angular consistente en hacer variar la fase de la portadora entre un número de valores discretos. </a:t>
            </a:r>
          </a:p>
        </p:txBody>
      </p:sp>
      <p:sp>
        <p:nvSpPr>
          <p:cNvPr id="558085" name="Text Box 5"/>
          <p:cNvSpPr txBox="1">
            <a:spLocks noChangeArrowheads="1"/>
          </p:cNvSpPr>
          <p:nvPr/>
        </p:nvSpPr>
        <p:spPr bwMode="auto">
          <a:xfrm>
            <a:off x="0" y="3810000"/>
            <a:ext cx="9658350" cy="488950"/>
          </a:xfrm>
          <a:prstGeom prst="rect">
            <a:avLst/>
          </a:prstGeom>
          <a:noFill/>
          <a:ln w="12700" cap="sq">
            <a:noFill/>
            <a:miter lim="800000"/>
            <a:headEnd type="none" w="sm" len="sm"/>
            <a:tailEnd type="none" w="sm" len="sm"/>
          </a:ln>
          <a:effectLst/>
        </p:spPr>
        <p:txBody>
          <a:bodyPr>
            <a:spAutoFit/>
          </a:bodyPr>
          <a:lstStyle/>
          <a:p>
            <a:pPr algn="l">
              <a:spcBef>
                <a:spcPct val="0"/>
              </a:spcBef>
            </a:pPr>
            <a:endParaRPr kumimoji="1" lang="es-AR" b="1">
              <a:latin typeface="Times New Roman" pitchFamily="18" charset="0"/>
            </a:endParaRPr>
          </a:p>
          <a:p>
            <a:pPr lvl="1">
              <a:spcBef>
                <a:spcPct val="0"/>
              </a:spcBef>
              <a:buFontTx/>
              <a:buChar char="•"/>
            </a:pPr>
            <a:r>
              <a:rPr kumimoji="1" lang="es-AR" sz="1600"/>
              <a:t> </a:t>
            </a:r>
            <a:endParaRPr kumimoji="1" lang="es-AR" sz="2400">
              <a:latin typeface="Times New Roman"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704850"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Tecnología DS2</a:t>
            </a:r>
          </a:p>
        </p:txBody>
      </p:sp>
      <p:sp>
        <p:nvSpPr>
          <p:cNvPr id="560131" name="Rectangle 3"/>
          <p:cNvSpPr>
            <a:spLocks noGrp="1" noChangeArrowheads="1"/>
          </p:cNvSpPr>
          <p:nvPr>
            <p:ph type="body" idx="1"/>
          </p:nvPr>
        </p:nvSpPr>
        <p:spPr>
          <a:xfrm>
            <a:off x="1784350" y="1557338"/>
            <a:ext cx="7842250" cy="2133600"/>
          </a:xfrm>
          <a:solidFill>
            <a:schemeClr val="accent3">
              <a:lumMod val="95000"/>
            </a:schemeClr>
          </a:solidFill>
          <a:ln w="57150" cap="flat" cmpd="thinThick" algn="ctr">
            <a:solidFill>
              <a:srgbClr val="0070C0"/>
            </a:solidFill>
          </a:ln>
        </p:spPr>
        <p:txBody>
          <a:bodyPr/>
          <a:lstStyle/>
          <a:p>
            <a:pPr algn="just">
              <a:lnSpc>
                <a:spcPct val="80000"/>
              </a:lnSpc>
            </a:pPr>
            <a:r>
              <a:rPr lang="es-ES" sz="1800" b="1" i="1" dirty="0">
                <a:solidFill>
                  <a:schemeClr val="accent2"/>
                </a:solidFill>
                <a:effectLst>
                  <a:outerShdw blurRad="38100" dist="38100" dir="2700000" algn="tl">
                    <a:srgbClr val="FFFFFF"/>
                  </a:outerShdw>
                </a:effectLst>
                <a:latin typeface="Arial" charset="0"/>
              </a:rPr>
              <a:t> DS2 es una compañía española situada en Valencia y dedicada al diseño y fabricación de chips PLC, siendo líder en este campo. Esto se debe a que es la empresa cuyos chips consiguen mayores velocidades de transmisión, el control de seguridad de las conexiones se realiza en hardware (para romper esto hay que conocer el diseño interno y el funcionamiento de los chips, información que no es pública) y es momentáneamente la única que cuenta con tecnología PLC para redes de media tensión.</a:t>
            </a:r>
          </a:p>
        </p:txBody>
      </p:sp>
      <p:graphicFrame>
        <p:nvGraphicFramePr>
          <p:cNvPr id="560132" name="Object 4"/>
          <p:cNvGraphicFramePr>
            <a:graphicFrameLocks noChangeAspect="1"/>
          </p:cNvGraphicFramePr>
          <p:nvPr>
            <p:extLst>
              <p:ext uri="{D42A27DB-BD31-4B8C-83A1-F6EECF244321}">
                <p14:modId xmlns:p14="http://schemas.microsoft.com/office/powerpoint/2010/main" val="372666311"/>
              </p:ext>
            </p:extLst>
          </p:nvPr>
        </p:nvGraphicFramePr>
        <p:xfrm>
          <a:off x="273050" y="1557338"/>
          <a:ext cx="1146175" cy="1590675"/>
        </p:xfrm>
        <a:graphic>
          <a:graphicData uri="http://schemas.openxmlformats.org/presentationml/2006/ole">
            <mc:AlternateContent xmlns:mc="http://schemas.openxmlformats.org/markup-compatibility/2006">
              <mc:Choice xmlns:v="urn:schemas-microsoft-com:vml" Requires="v">
                <p:oleObj name="Imagen de mapa de bits" r:id="rId2" imgW="990738" imgH="1523810" progId="PBrush">
                  <p:embed/>
                </p:oleObj>
              </mc:Choice>
              <mc:Fallback>
                <p:oleObj name="Imagen de mapa de bits" r:id="rId2" imgW="990738" imgH="1523810" progId="PBrush">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557338"/>
                        <a:ext cx="1146175" cy="1590675"/>
                      </a:xfrm>
                      <a:prstGeom prst="rect">
                        <a:avLst/>
                      </a:prstGeom>
                      <a:noFill/>
                      <a:ln w="76200">
                        <a:solidFill>
                          <a:srgbClr val="0070C0"/>
                        </a:solidFill>
                      </a:ln>
                    </p:spPr>
                  </p:pic>
                </p:oleObj>
              </mc:Fallback>
            </mc:AlternateContent>
          </a:graphicData>
        </a:graphic>
      </p:graphicFrame>
      <p:sp>
        <p:nvSpPr>
          <p:cNvPr id="560133" name="Rectangle 5"/>
          <p:cNvSpPr>
            <a:spLocks noChangeArrowheads="1"/>
          </p:cNvSpPr>
          <p:nvPr/>
        </p:nvSpPr>
        <p:spPr bwMode="auto">
          <a:xfrm>
            <a:off x="415925" y="3860800"/>
            <a:ext cx="9163050" cy="2808288"/>
          </a:xfrm>
          <a:prstGeom prst="rect">
            <a:avLst/>
          </a:prstGeom>
          <a:solidFill>
            <a:schemeClr val="accent3">
              <a:lumMod val="95000"/>
            </a:schemeClr>
          </a:solidFill>
          <a:ln w="57150" cmpd="thinThick" algn="ctr">
            <a:solidFill>
              <a:schemeClr val="tx1"/>
            </a:solidFill>
            <a:miter lim="800000"/>
            <a:headEnd/>
            <a:tailEnd/>
          </a:ln>
          <a:effectLst/>
        </p:spPr>
        <p:txBody>
          <a:bodyPr/>
          <a:lstStyle/>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Flujo de datos superior a 200 Mbps.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Full dúplex, punto a multipunto, paquete orientado a enlace de comunicaciones.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Cumple los estándares del ETSI y CENELEC.</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1280 portadoras OFDM adaptativas para conseguir el máximo flujo sobre cualquier red.</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Monitorización del canal continuamente. </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Empleo de control de errores.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Soporte de encriptación y SNMP.</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Control de QoS (Quality of service, calidad de servicio)</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Hasta 254 usuarios, (512 en versiones posteriores)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776288" y="260350"/>
            <a:ext cx="8420100" cy="1368425"/>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Experiencia en Argentina</a:t>
            </a:r>
          </a:p>
        </p:txBody>
      </p:sp>
      <p:sp>
        <p:nvSpPr>
          <p:cNvPr id="567299" name="Rectangle 3"/>
          <p:cNvSpPr>
            <a:spLocks noGrp="1" noChangeArrowheads="1"/>
          </p:cNvSpPr>
          <p:nvPr>
            <p:ph type="body" idx="1"/>
          </p:nvPr>
        </p:nvSpPr>
        <p:spPr>
          <a:xfrm>
            <a:off x="330200" y="1981200"/>
            <a:ext cx="9328150" cy="4616450"/>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ES" sz="1800" b="1" i="1">
                <a:solidFill>
                  <a:schemeClr val="accent2"/>
                </a:solidFill>
                <a:effectLst>
                  <a:outerShdw blurRad="38100" dist="38100" dir="2700000" algn="tl">
                    <a:srgbClr val="FFFFFF"/>
                  </a:outerShdw>
                </a:effectLst>
                <a:latin typeface="Arial" charset="0"/>
              </a:rPr>
              <a:t>Hace dos años Endesa instaló en la Escuela Técnica Nº 28 República Francesa del barrio de Belgrano un sistema que permitió usar la red eléctrica interna del edificio como red local.</a:t>
            </a:r>
          </a:p>
          <a:p>
            <a:pPr algn="just">
              <a:lnSpc>
                <a:spcPct val="80000"/>
              </a:lnSpc>
            </a:pPr>
            <a:r>
              <a:rPr lang="es-ES" sz="1800" b="1" i="1">
                <a:solidFill>
                  <a:schemeClr val="accent2"/>
                </a:solidFill>
                <a:effectLst>
                  <a:outerShdw blurRad="38100" dist="38100" dir="2700000" algn="tl">
                    <a:srgbClr val="FFFFFF"/>
                  </a:outerShdw>
                </a:effectLst>
                <a:latin typeface="Arial" charset="0"/>
              </a:rPr>
              <a:t>La tecnología, llamada e-lectric fue desarrollada por la empresa francesa EDF (Electricité de France) empleaba una PC como servidor de red local, accediendo a Internet mediante un proveedor local por los medios convencionales. El servidor inyectaba la señal de Internet en la instalación eléctrica y, de esta manera, cada PC del establecimiento, se podía conectar a través del enchufe con las demás y tener acceso a la Red de Redes a 350 Kbs.</a:t>
            </a:r>
          </a:p>
          <a:p>
            <a:pPr algn="just">
              <a:lnSpc>
                <a:spcPct val="80000"/>
              </a:lnSpc>
            </a:pPr>
            <a:r>
              <a:rPr lang="es-ES_tradnl" sz="1800" b="1" i="1">
                <a:solidFill>
                  <a:schemeClr val="accent2"/>
                </a:solidFill>
                <a:effectLst>
                  <a:outerShdw blurRad="38100" dist="38100" dir="2700000" algn="tl">
                    <a:srgbClr val="FFFFFF"/>
                  </a:outerShdw>
                </a:effectLst>
                <a:latin typeface="Arial" charset="0"/>
              </a:rPr>
              <a:t>Edenor pretendía con esto capitalizar la experiencia con el fin de optimizar un servicio destinado a ofrecerlo a empresas, instituciones educativas y consorcios de edificios.</a:t>
            </a:r>
          </a:p>
          <a:p>
            <a:pPr algn="just">
              <a:lnSpc>
                <a:spcPct val="80000"/>
              </a:lnSpc>
            </a:pPr>
            <a:r>
              <a:rPr lang="es-ES_tradnl" sz="1800" b="1" i="1">
                <a:solidFill>
                  <a:schemeClr val="accent2"/>
                </a:solidFill>
                <a:effectLst>
                  <a:outerShdw blurRad="38100" dist="38100" dir="2700000" algn="tl">
                    <a:srgbClr val="FFFFFF"/>
                  </a:outerShdw>
                </a:effectLst>
                <a:latin typeface="Arial" charset="0"/>
              </a:rPr>
              <a:t>En general, podemos asegurar que esta tecnología brindaría un excelente posibilidad de acceso a Internet de implantarse en nuestro país. La extensa red de energía que llega hasta los lugares más remotos donde el servicio es lento, caro o inexistente, contribuiría al desarrollo local de las múltiples zonas postergadas de nuestro extenso país.</a:t>
            </a:r>
            <a:endParaRPr lang="es-ES" sz="1800" b="1" i="1">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704850" y="333375"/>
            <a:ext cx="8420100" cy="762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Foro PLC Argentina</a:t>
            </a:r>
          </a:p>
        </p:txBody>
      </p:sp>
      <p:sp>
        <p:nvSpPr>
          <p:cNvPr id="568323" name="Rectangle 3"/>
          <p:cNvSpPr>
            <a:spLocks noGrp="1" noChangeArrowheads="1"/>
          </p:cNvSpPr>
          <p:nvPr>
            <p:ph type="body" idx="1"/>
          </p:nvPr>
        </p:nvSpPr>
        <p:spPr>
          <a:xfrm>
            <a:off x="273050" y="1341438"/>
            <a:ext cx="9245600" cy="5256212"/>
          </a:xfrm>
          <a:solidFill>
            <a:schemeClr val="accent5">
              <a:lumMod val="20000"/>
              <a:lumOff val="80000"/>
            </a:schemeClr>
          </a:solidFill>
          <a:ln w="57150" cap="flat" cmpd="thinThick" algn="ctr">
            <a:solidFill>
              <a:schemeClr val="tx1"/>
            </a:solidFill>
          </a:ln>
        </p:spPr>
        <p:txBody>
          <a:bodyPr/>
          <a:lstStyle/>
          <a:p>
            <a:pPr algn="just">
              <a:lnSpc>
                <a:spcPct val="80000"/>
              </a:lnSpc>
            </a:pPr>
            <a:r>
              <a:rPr lang="es-ES_tradnl" sz="2400" b="1" i="1">
                <a:solidFill>
                  <a:schemeClr val="accent2"/>
                </a:solidFill>
                <a:effectLst>
                  <a:outerShdw blurRad="38100" dist="38100" dir="2700000" algn="tl">
                    <a:srgbClr val="FFFFFF"/>
                  </a:outerShdw>
                </a:effectLst>
                <a:latin typeface="Arial" charset="0"/>
              </a:rPr>
              <a:t>El 13 de Diciembre del 2005 se constituyó oficialmente el Foro PLC de Argentina, entre sus miembros se cuentan las empresas Edenor, Edelap, Emdersa y Schneider Electric; y las fundaciones Científica Austral e IdeaPyme. Su objetivo es constituir un foro permanente de discusión y estímulo del uso de la tecnología PLC en Argentina, representando los intereses de los fabricantes, empresas distribuidoras de energía eléctrica, proveedores de servicios y demás organizaciones públicas y privadas.</a:t>
            </a:r>
          </a:p>
          <a:p>
            <a:pPr algn="just">
              <a:lnSpc>
                <a:spcPct val="80000"/>
              </a:lnSpc>
            </a:pPr>
            <a:r>
              <a:rPr lang="es-ES_tradnl" sz="2400" b="1" i="1">
                <a:solidFill>
                  <a:schemeClr val="accent2"/>
                </a:solidFill>
                <a:effectLst>
                  <a:outerShdw blurRad="38100" dist="38100" dir="2700000" algn="tl">
                    <a:srgbClr val="FFFFFF"/>
                  </a:outerShdw>
                </a:effectLst>
                <a:latin typeface="Arial" charset="0"/>
              </a:rPr>
              <a:t> En su sitio de Internet se encuentran definidas cinco áreas donde se concentra su accionar:</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Marco regulatorio</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Tecnologías</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Difusión y marketing</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Impacto Social</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Relaciones institucionales</a:t>
            </a:r>
            <a:endParaRPr lang="es-ES_tradnl" sz="2000" b="1" i="1">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9"/>
            <a:ext cx="5186370" cy="3643338"/>
          </a:xfrm>
        </p:spPr>
        <p:txBody>
          <a:bodyPr>
            <a:noAutofit/>
          </a:bodyPr>
          <a:lstStyle/>
          <a:p>
            <a:pPr>
              <a:buNone/>
            </a:pPr>
            <a:r>
              <a:rPr lang="es-ES" sz="3000" b="1" dirty="0">
                <a:latin typeface="Arial" panose="020B0604020202020204" pitchFamily="34" charset="0"/>
                <a:cs typeface="Arial" panose="020B0604020202020204" pitchFamily="34" charset="0"/>
              </a:rPr>
              <a:t>¿Preguntas?</a:t>
            </a:r>
          </a:p>
          <a:p>
            <a:pPr>
              <a:buNone/>
            </a:pPr>
            <a:r>
              <a:rPr lang="es-ES" sz="3000" b="1" dirty="0" err="1">
                <a:latin typeface="Arial" panose="020B0604020202020204" pitchFamily="34" charset="0"/>
                <a:cs typeface="Arial" panose="020B0604020202020204" pitchFamily="34" charset="0"/>
              </a:rPr>
              <a:t>Any</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questions</a:t>
            </a:r>
            <a:r>
              <a:rPr lang="es-ES" sz="3000" b="1" dirty="0">
                <a:latin typeface="Arial" panose="020B0604020202020204" pitchFamily="34" charset="0"/>
                <a:cs typeface="Arial" panose="020B0604020202020204" pitchFamily="34" charset="0"/>
              </a:rPr>
              <a:t>?</a:t>
            </a:r>
          </a:p>
          <a:p>
            <a:pPr>
              <a:buNone/>
            </a:pPr>
            <a:r>
              <a:rPr lang="es-ES" sz="3000" b="1" dirty="0" err="1">
                <a:latin typeface="Arial" panose="020B0604020202020204" pitchFamily="34" charset="0"/>
                <a:cs typeface="Arial" panose="020B0604020202020204" pitchFamily="34" charset="0"/>
              </a:rPr>
              <a:t>Dúvidas</a:t>
            </a:r>
            <a:r>
              <a:rPr lang="es-ES" sz="3000" b="1" dirty="0">
                <a:latin typeface="Arial" panose="020B0604020202020204" pitchFamily="34" charset="0"/>
                <a:cs typeface="Arial" panose="020B0604020202020204" pitchFamily="34" charset="0"/>
              </a:rPr>
              <a:t>?</a:t>
            </a:r>
          </a:p>
          <a:p>
            <a:pPr>
              <a:buNone/>
            </a:pPr>
            <a:r>
              <a:rPr lang="fr-FR" sz="3000" b="1" dirty="0">
                <a:latin typeface="Arial" panose="020B0604020202020204" pitchFamily="34" charset="0"/>
                <a:cs typeface="Arial" panose="020B0604020202020204" pitchFamily="34" charset="0"/>
              </a:rPr>
              <a:t>Des questions?</a:t>
            </a:r>
          </a:p>
          <a:p>
            <a:pPr>
              <a:buNone/>
            </a:pPr>
            <a:r>
              <a:rPr lang="it-IT" sz="3000" b="1" dirty="0">
                <a:latin typeface="Arial" panose="020B0604020202020204" pitchFamily="34" charset="0"/>
                <a:cs typeface="Arial" panose="020B0604020202020204" pitchFamily="34" charset="0"/>
              </a:rPr>
              <a:t>Qualche domanda?</a:t>
            </a:r>
            <a:endParaRPr lang="es-ES" sz="3000" b="1" dirty="0">
              <a:latin typeface="Arial" panose="020B0604020202020204" pitchFamily="34" charset="0"/>
              <a:cs typeface="Arial" panose="020B0604020202020204" pitchFamily="34" charset="0"/>
            </a:endParaRPr>
          </a:p>
          <a:p>
            <a:pPr>
              <a:buNone/>
            </a:pPr>
            <a:r>
              <a:rPr lang="es-ES" sz="3000" b="1" dirty="0" err="1">
                <a:latin typeface="Arial" panose="020B0604020202020204" pitchFamily="34" charset="0"/>
                <a:cs typeface="Arial" panose="020B0604020202020204" pitchFamily="34" charset="0"/>
              </a:rPr>
              <a:t>Eine</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Frage</a:t>
            </a:r>
            <a:r>
              <a:rPr lang="es-ES" sz="3000" b="1" dirty="0">
                <a:latin typeface="Arial" panose="020B0604020202020204" pitchFamily="34" charset="0"/>
                <a:cs typeface="Arial" panose="020B0604020202020204" pitchFamily="34" charset="0"/>
              </a:rPr>
              <a:t>?</a:t>
            </a:r>
          </a:p>
          <a:p>
            <a:pPr>
              <a:buNone/>
            </a:pPr>
            <a:r>
              <a:rPr lang="ru-RU" sz="3000" b="1" dirty="0">
                <a:latin typeface="Arial" panose="020B0604020202020204" pitchFamily="34" charset="0"/>
                <a:cs typeface="Arial" panose="020B0604020202020204" pitchFamily="34" charset="0"/>
              </a:rPr>
              <a:t>Есть вопросы?</a:t>
            </a:r>
            <a:endParaRPr lang="es-ES" sz="3000" b="1" dirty="0">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370249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631825" y="0"/>
            <a:ext cx="8780463" cy="1584325"/>
          </a:xfrm>
          <a:solidFill>
            <a:schemeClr val="accent6">
              <a:lumMod val="20000"/>
              <a:lumOff val="80000"/>
            </a:schemeClr>
          </a:solidFill>
          <a:ln w="76200" cap="flat" algn="ctr">
            <a:solidFill>
              <a:srgbClr val="0070C0"/>
            </a:solidFill>
          </a:ln>
        </p:spPr>
        <p:txBody>
          <a:bodyPr/>
          <a:lstStyle/>
          <a:p>
            <a:r>
              <a:rPr lang="es-ES" sz="4800" b="1" i="1" dirty="0">
                <a:solidFill>
                  <a:schemeClr val="accent2">
                    <a:lumMod val="75000"/>
                  </a:schemeClr>
                </a:solidFill>
                <a:effectLst>
                  <a:outerShdw blurRad="38100" dist="38100" dir="2700000" algn="tl">
                    <a:srgbClr val="000000"/>
                  </a:outerShdw>
                </a:effectLst>
                <a:latin typeface="Arial" charset="0"/>
              </a:rPr>
              <a:t>PLC</a:t>
            </a:r>
            <a:br>
              <a:rPr lang="es-ES" sz="4800" b="1" i="1" dirty="0">
                <a:solidFill>
                  <a:schemeClr val="accent2">
                    <a:lumMod val="75000"/>
                  </a:schemeClr>
                </a:solidFill>
                <a:effectLst>
                  <a:outerShdw blurRad="38100" dist="38100" dir="2700000" algn="tl">
                    <a:srgbClr val="000000"/>
                  </a:outerShdw>
                </a:effectLst>
                <a:latin typeface="Arial" charset="0"/>
              </a:rPr>
            </a:br>
            <a:r>
              <a:rPr lang="es-ES" sz="4800" b="1" i="1" dirty="0">
                <a:solidFill>
                  <a:schemeClr val="accent2">
                    <a:lumMod val="75000"/>
                  </a:schemeClr>
                </a:solidFill>
                <a:effectLst>
                  <a:outerShdw blurRad="38100" dist="38100" dir="2700000" algn="tl">
                    <a:srgbClr val="000000"/>
                  </a:outerShdw>
                </a:effectLst>
                <a:latin typeface="Arial" charset="0"/>
              </a:rPr>
              <a:t> </a:t>
            </a:r>
            <a:r>
              <a:rPr lang="es-ES" b="1" i="1" dirty="0">
                <a:solidFill>
                  <a:schemeClr val="accent2">
                    <a:lumMod val="75000"/>
                  </a:schemeClr>
                </a:solidFill>
                <a:effectLst>
                  <a:outerShdw blurRad="38100" dist="38100" dir="2700000" algn="tl">
                    <a:srgbClr val="000000"/>
                  </a:outerShdw>
                </a:effectLst>
                <a:latin typeface="Arial" charset="0"/>
              </a:rPr>
              <a:t>(</a:t>
            </a:r>
            <a:r>
              <a:rPr lang="es-ES" b="1" i="1" dirty="0" err="1">
                <a:solidFill>
                  <a:schemeClr val="accent2">
                    <a:lumMod val="75000"/>
                  </a:schemeClr>
                </a:solidFill>
                <a:effectLst>
                  <a:outerShdw blurRad="38100" dist="38100" dir="2700000" algn="tl">
                    <a:srgbClr val="000000"/>
                  </a:outerShdw>
                </a:effectLst>
                <a:latin typeface="Arial" charset="0"/>
              </a:rPr>
              <a:t>Broadband</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over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Power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Lines</a:t>
            </a:r>
            <a:r>
              <a:rPr lang="es-ES" b="1" i="1" dirty="0">
                <a:solidFill>
                  <a:schemeClr val="accent2">
                    <a:lumMod val="75000"/>
                  </a:schemeClr>
                </a:solidFill>
                <a:effectLst>
                  <a:outerShdw blurRad="38100" dist="38100" dir="2700000" algn="tl">
                    <a:srgbClr val="000000"/>
                  </a:outerShdw>
                </a:effectLst>
                <a:latin typeface="Arial" charset="0"/>
              </a:rPr>
              <a:t>)</a:t>
            </a:r>
            <a:r>
              <a:rPr lang="es-ES" sz="4000" b="1" dirty="0">
                <a:solidFill>
                  <a:schemeClr val="accent2">
                    <a:lumMod val="75000"/>
                  </a:schemeClr>
                </a:solidFill>
              </a:rPr>
              <a:t> </a:t>
            </a:r>
          </a:p>
        </p:txBody>
      </p:sp>
      <p:sp>
        <p:nvSpPr>
          <p:cNvPr id="573443" name="Rectangle 3"/>
          <p:cNvSpPr>
            <a:spLocks noGrp="1" noChangeArrowheads="1"/>
          </p:cNvSpPr>
          <p:nvPr>
            <p:ph type="body" idx="1"/>
          </p:nvPr>
        </p:nvSpPr>
        <p:spPr>
          <a:xfrm>
            <a:off x="0" y="1700213"/>
            <a:ext cx="9906000" cy="4989512"/>
          </a:xfrm>
          <a:solidFill>
            <a:schemeClr val="accent6">
              <a:lumMod val="20000"/>
              <a:lumOff val="80000"/>
            </a:schemeClr>
          </a:solidFill>
          <a:ln w="76200" cap="flat" cmpd="thinThick" algn="ctr">
            <a:solidFill>
              <a:srgbClr val="0070C0"/>
            </a:solidFill>
          </a:ln>
        </p:spPr>
        <p:txBody>
          <a:bodyPr/>
          <a:lstStyle/>
          <a:p>
            <a:pPr>
              <a:lnSpc>
                <a:spcPct val="80000"/>
              </a:lnSpc>
            </a:pPr>
            <a:endParaRPr lang="es-ES" sz="18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PLC es la tecnología que permite la transmisión de datos y voz (Internet y telefonía) a través de la </a:t>
            </a:r>
            <a:r>
              <a:rPr lang="es-ES" sz="2800" b="1" i="1" dirty="0">
                <a:solidFill>
                  <a:schemeClr val="accent2">
                    <a:lumMod val="75000"/>
                  </a:schemeClr>
                </a:solidFill>
                <a:effectLst>
                  <a:outerShdw blurRad="38100" dist="38100" dir="2700000" algn="tl">
                    <a:srgbClr val="FFFFFF"/>
                  </a:outerShdw>
                </a:effectLst>
                <a:latin typeface="Arial" charset="0"/>
              </a:rPr>
              <a:t>infraestructura la red eléctrica existente. </a:t>
            </a:r>
          </a:p>
          <a:p>
            <a:pPr>
              <a:lnSpc>
                <a:spcPct val="80000"/>
              </a:lnSpc>
            </a:pPr>
            <a:r>
              <a:rPr lang="es-ES" sz="2000" b="1" i="1" dirty="0">
                <a:solidFill>
                  <a:schemeClr val="accent2">
                    <a:lumMod val="75000"/>
                  </a:schemeClr>
                </a:solidFill>
                <a:effectLst>
                  <a:outerShdw blurRad="38100" dist="38100" dir="2700000" algn="tl">
                    <a:srgbClr val="FFFFFF"/>
                  </a:outerShdw>
                </a:effectLst>
                <a:latin typeface="Arial" charset="0"/>
              </a:rPr>
              <a:t>Características: </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Tecnología de banda ancha.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Velocidades de transferencia de 50 a 200 Mbps.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Sin cableado adicional, se utiliza el cableado eléctrico existente.</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Equipo de conexión -Módem PLC/ADSL (Usuario)-</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Transmisión simultánea de voz y datos.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Conexión de datos permanente </a:t>
            </a:r>
            <a:r>
              <a:rPr lang="es-ES" sz="2000" b="1" i="1" dirty="0">
                <a:solidFill>
                  <a:schemeClr val="accent2">
                    <a:lumMod val="75000"/>
                  </a:schemeClr>
                </a:solidFill>
                <a:effectLst>
                  <a:outerShdw blurRad="38100" dist="38100" dir="2700000" algn="tl">
                    <a:srgbClr val="FFFFFF"/>
                  </a:outerShdw>
                </a:effectLst>
                <a:latin typeface="Arial" charset="0"/>
              </a:rPr>
              <a:t>(activa las 24 horas del día)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Permite seguir prestando el suministro eléctrico sin ningún problema.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fade">
                                      <p:cBhvr>
                                        <p:cTn id="7" dur="500"/>
                                        <p:tgtEl>
                                          <p:spTgt spid="5734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73443">
                                            <p:bg/>
                                          </p:spTgt>
                                        </p:tgtEl>
                                        <p:attrNameLst>
                                          <p:attrName>style.visibility</p:attrName>
                                        </p:attrNameLst>
                                      </p:cBhvr>
                                      <p:to>
                                        <p:strVal val="visible"/>
                                      </p:to>
                                    </p:set>
                                    <p:animEffect transition="in" filter="circle(in)">
                                      <p:cBhvr>
                                        <p:cTn id="12" dur="2000"/>
                                        <p:tgtEl>
                                          <p:spTgt spid="57344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73443">
                                            <p:txEl>
                                              <p:pRg st="1" end="1"/>
                                            </p:txEl>
                                          </p:spTgt>
                                        </p:tgtEl>
                                        <p:attrNameLst>
                                          <p:attrName>style.visibility</p:attrName>
                                        </p:attrNameLst>
                                      </p:cBhvr>
                                      <p:to>
                                        <p:strVal val="visible"/>
                                      </p:to>
                                    </p:set>
                                    <p:animEffect transition="in" filter="circle(in)">
                                      <p:cBhvr>
                                        <p:cTn id="17" dur="2000"/>
                                        <p:tgtEl>
                                          <p:spTgt spid="5734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73443">
                                            <p:txEl>
                                              <p:pRg st="2" end="2"/>
                                            </p:txEl>
                                          </p:spTgt>
                                        </p:tgtEl>
                                        <p:attrNameLst>
                                          <p:attrName>style.visibility</p:attrName>
                                        </p:attrNameLst>
                                      </p:cBhvr>
                                      <p:to>
                                        <p:strVal val="visible"/>
                                      </p:to>
                                    </p:set>
                                    <p:animEffect transition="in" filter="circle(in)">
                                      <p:cBhvr>
                                        <p:cTn id="22" dur="2000"/>
                                        <p:tgtEl>
                                          <p:spTgt spid="573443">
                                            <p:txEl>
                                              <p:pRg st="2" end="2"/>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73443">
                                            <p:txEl>
                                              <p:pRg st="3" end="3"/>
                                            </p:txEl>
                                          </p:spTgt>
                                        </p:tgtEl>
                                        <p:attrNameLst>
                                          <p:attrName>style.visibility</p:attrName>
                                        </p:attrNameLst>
                                      </p:cBhvr>
                                      <p:to>
                                        <p:strVal val="visible"/>
                                      </p:to>
                                    </p:set>
                                    <p:animEffect transition="in" filter="circle(in)">
                                      <p:cBhvr>
                                        <p:cTn id="25" dur="2000"/>
                                        <p:tgtEl>
                                          <p:spTgt spid="573443">
                                            <p:txEl>
                                              <p:pRg st="3" end="3"/>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3443">
                                            <p:txEl>
                                              <p:pRg st="4" end="4"/>
                                            </p:txEl>
                                          </p:spTgt>
                                        </p:tgtEl>
                                        <p:attrNameLst>
                                          <p:attrName>style.visibility</p:attrName>
                                        </p:attrNameLst>
                                      </p:cBhvr>
                                      <p:to>
                                        <p:strVal val="visible"/>
                                      </p:to>
                                    </p:set>
                                    <p:animEffect transition="in" filter="circle(in)">
                                      <p:cBhvr>
                                        <p:cTn id="28" dur="2000"/>
                                        <p:tgtEl>
                                          <p:spTgt spid="573443">
                                            <p:txEl>
                                              <p:pRg st="4" end="4"/>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73443">
                                            <p:txEl>
                                              <p:pRg st="5" end="5"/>
                                            </p:txEl>
                                          </p:spTgt>
                                        </p:tgtEl>
                                        <p:attrNameLst>
                                          <p:attrName>style.visibility</p:attrName>
                                        </p:attrNameLst>
                                      </p:cBhvr>
                                      <p:to>
                                        <p:strVal val="visible"/>
                                      </p:to>
                                    </p:set>
                                    <p:animEffect transition="in" filter="circle(in)">
                                      <p:cBhvr>
                                        <p:cTn id="31" dur="2000"/>
                                        <p:tgtEl>
                                          <p:spTgt spid="573443">
                                            <p:txEl>
                                              <p:pRg st="5" end="5"/>
                                            </p:txEl>
                                          </p:spTgt>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73443">
                                            <p:txEl>
                                              <p:pRg st="6" end="6"/>
                                            </p:txEl>
                                          </p:spTgt>
                                        </p:tgtEl>
                                        <p:attrNameLst>
                                          <p:attrName>style.visibility</p:attrName>
                                        </p:attrNameLst>
                                      </p:cBhvr>
                                      <p:to>
                                        <p:strVal val="visible"/>
                                      </p:to>
                                    </p:set>
                                    <p:animEffect transition="in" filter="circle(in)">
                                      <p:cBhvr>
                                        <p:cTn id="34" dur="2000"/>
                                        <p:tgtEl>
                                          <p:spTgt spid="573443">
                                            <p:txEl>
                                              <p:pRg st="6" end="6"/>
                                            </p:tx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73443">
                                            <p:txEl>
                                              <p:pRg st="7" end="7"/>
                                            </p:txEl>
                                          </p:spTgt>
                                        </p:tgtEl>
                                        <p:attrNameLst>
                                          <p:attrName>style.visibility</p:attrName>
                                        </p:attrNameLst>
                                      </p:cBhvr>
                                      <p:to>
                                        <p:strVal val="visible"/>
                                      </p:to>
                                    </p:set>
                                    <p:animEffect transition="in" filter="circle(in)">
                                      <p:cBhvr>
                                        <p:cTn id="37" dur="2000"/>
                                        <p:tgtEl>
                                          <p:spTgt spid="573443">
                                            <p:txEl>
                                              <p:pRg st="7" end="7"/>
                                            </p:tx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73443">
                                            <p:txEl>
                                              <p:pRg st="8" end="8"/>
                                            </p:txEl>
                                          </p:spTgt>
                                        </p:tgtEl>
                                        <p:attrNameLst>
                                          <p:attrName>style.visibility</p:attrName>
                                        </p:attrNameLst>
                                      </p:cBhvr>
                                      <p:to>
                                        <p:strVal val="visible"/>
                                      </p:to>
                                    </p:set>
                                    <p:animEffect transition="in" filter="circle(in)">
                                      <p:cBhvr>
                                        <p:cTn id="40" dur="2000"/>
                                        <p:tgtEl>
                                          <p:spTgt spid="573443">
                                            <p:txEl>
                                              <p:pRg st="8" end="8"/>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73443">
                                            <p:txEl>
                                              <p:pRg st="9" end="9"/>
                                            </p:txEl>
                                          </p:spTgt>
                                        </p:tgtEl>
                                        <p:attrNameLst>
                                          <p:attrName>style.visibility</p:attrName>
                                        </p:attrNameLst>
                                      </p:cBhvr>
                                      <p:to>
                                        <p:strVal val="visible"/>
                                      </p:to>
                                    </p:set>
                                    <p:animEffect transition="in" filter="circle(in)">
                                      <p:cBhvr>
                                        <p:cTn id="43" dur="2000"/>
                                        <p:tgtEl>
                                          <p:spTgt spid="5734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2" grpId="0" animBg="1"/>
      <p:bldP spid="57344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B5CAFC19-CB1D-4F13-9BBF-5F1420840E0C}" type="slidenum">
              <a:rPr lang="en-US"/>
              <a:pPr/>
              <a:t>5</a:t>
            </a:fld>
            <a:endParaRPr lang="en-US"/>
          </a:p>
        </p:txBody>
      </p:sp>
      <p:pic>
        <p:nvPicPr>
          <p:cNvPr id="528386" name="Picture 2" descr="plc-2"/>
          <p:cNvPicPr>
            <a:picLocks noChangeAspect="1" noChangeArrowheads="1"/>
          </p:cNvPicPr>
          <p:nvPr/>
        </p:nvPicPr>
        <p:blipFill>
          <a:blip r:embed="rId3" cstate="print"/>
          <a:srcRect/>
          <a:stretch>
            <a:fillRect/>
          </a:stretch>
        </p:blipFill>
        <p:spPr bwMode="auto">
          <a:xfrm>
            <a:off x="0" y="1557338"/>
            <a:ext cx="9906000" cy="5300662"/>
          </a:xfrm>
          <a:prstGeom prst="rect">
            <a:avLst/>
          </a:prstGeom>
          <a:solidFill>
            <a:srgbClr val="FF9900"/>
          </a:solidFill>
          <a:ln w="76200" algn="ctr">
            <a:solidFill>
              <a:srgbClr val="0070C0"/>
            </a:solidFill>
            <a:miter lim="800000"/>
            <a:headEnd/>
            <a:tailEnd/>
          </a:ln>
          <a:effectLst/>
        </p:spPr>
      </p:pic>
      <p:sp>
        <p:nvSpPr>
          <p:cNvPr id="528387" name="Rectangle 3"/>
          <p:cNvSpPr>
            <a:spLocks noChangeArrowheads="1"/>
          </p:cNvSpPr>
          <p:nvPr/>
        </p:nvSpPr>
        <p:spPr bwMode="auto">
          <a:xfrm>
            <a:off x="4651375" y="1484313"/>
            <a:ext cx="200025" cy="1584325"/>
          </a:xfrm>
          <a:prstGeom prst="rect">
            <a:avLst/>
          </a:prstGeom>
          <a:noFill/>
          <a:ln w="12700">
            <a:noFill/>
            <a:miter lim="800000"/>
            <a:headEnd/>
            <a:tailEnd/>
          </a:ln>
          <a:effectLst/>
        </p:spPr>
        <p:txBody>
          <a:bodyPr wrap="none">
            <a:spAutoFit/>
          </a:bodyPr>
          <a:lstStyle/>
          <a:p>
            <a:pPr algn="ctr" eaLnBrk="1" hangingPunct="1">
              <a:spcBef>
                <a:spcPct val="0"/>
              </a:spcBef>
            </a:pPr>
            <a:endParaRPr lang="es-AR" sz="4400" b="1">
              <a:solidFill>
                <a:schemeClr val="accent2"/>
              </a:solidFill>
              <a:latin typeface="Haettenschweiler" pitchFamily="34" charset="0"/>
            </a:endParaRPr>
          </a:p>
          <a:p>
            <a:pPr algn="ctr" eaLnBrk="1" hangingPunct="1">
              <a:spcBef>
                <a:spcPct val="0"/>
              </a:spcBef>
            </a:pPr>
            <a:endParaRPr lang="es-ES" sz="5400" b="1">
              <a:solidFill>
                <a:schemeClr val="accent2"/>
              </a:solidFill>
              <a:latin typeface="Haettenschweiler" pitchFamily="34" charset="0"/>
            </a:endParaRPr>
          </a:p>
        </p:txBody>
      </p:sp>
      <p:sp>
        <p:nvSpPr>
          <p:cNvPr id="528388" name="Rectangle 4"/>
          <p:cNvSpPr>
            <a:spLocks noGrp="1" noChangeArrowheads="1"/>
          </p:cNvSpPr>
          <p:nvPr>
            <p:ph type="title"/>
          </p:nvPr>
        </p:nvSpPr>
        <p:spPr>
          <a:xfrm>
            <a:off x="0" y="0"/>
            <a:ext cx="9906000" cy="1511300"/>
          </a:xfrm>
          <a:solidFill>
            <a:schemeClr val="accent6">
              <a:lumMod val="20000"/>
              <a:lumOff val="80000"/>
            </a:schemeClr>
          </a:solidFill>
          <a:ln w="76200" cap="flat" algn="ctr">
            <a:solidFill>
              <a:schemeClr val="accent2"/>
            </a:solidFill>
          </a:ln>
        </p:spPr>
        <p:txBody>
          <a:bodyPr/>
          <a:lstStyle/>
          <a:p>
            <a:r>
              <a:rPr lang="es-ES" b="1" i="1" dirty="0">
                <a:solidFill>
                  <a:schemeClr val="accent2">
                    <a:lumMod val="75000"/>
                  </a:schemeClr>
                </a:solidFill>
                <a:effectLst>
                  <a:outerShdw blurRad="38100" dist="38100" dir="2700000" algn="tl">
                    <a:srgbClr val="000000"/>
                  </a:outerShdw>
                </a:effectLst>
                <a:latin typeface="Arial" charset="0"/>
              </a:rPr>
              <a:t>PLC</a:t>
            </a:r>
            <a:br>
              <a:rPr lang="es-ES" b="1" i="1" dirty="0">
                <a:solidFill>
                  <a:schemeClr val="accent2">
                    <a:lumMod val="75000"/>
                  </a:schemeClr>
                </a:solidFill>
                <a:effectLst>
                  <a:outerShdw blurRad="38100" dist="38100" dir="2700000" algn="tl">
                    <a:srgbClr val="000000"/>
                  </a:outerShdw>
                </a:effectLst>
                <a:latin typeface="Arial" charset="0"/>
              </a:rPr>
            </a:br>
            <a:r>
              <a:rPr lang="es-ES" b="1" i="1" dirty="0">
                <a:solidFill>
                  <a:schemeClr val="accent2">
                    <a:lumMod val="75000"/>
                  </a:schemeClr>
                </a:solidFill>
                <a:effectLst>
                  <a:outerShdw blurRad="38100" dist="38100" dir="2700000" algn="tl">
                    <a:srgbClr val="000000"/>
                  </a:outerShdw>
                </a:effectLst>
                <a:latin typeface="Arial" charset="0"/>
              </a:rPr>
              <a:t>Comparación</a:t>
            </a:r>
          </a:p>
        </p:txBody>
      </p:sp>
      <p:pic>
        <p:nvPicPr>
          <p:cNvPr id="528390" name="Picture 6" descr="enchufe 2"/>
          <p:cNvPicPr>
            <a:picLocks noChangeAspect="1" noChangeArrowheads="1"/>
          </p:cNvPicPr>
          <p:nvPr/>
        </p:nvPicPr>
        <p:blipFill>
          <a:blip r:embed="rId4" cstate="print"/>
          <a:srcRect/>
          <a:stretch>
            <a:fillRect/>
          </a:stretch>
        </p:blipFill>
        <p:spPr bwMode="auto">
          <a:xfrm>
            <a:off x="7761288" y="188913"/>
            <a:ext cx="1800225" cy="1204912"/>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390"/>
                                        </p:tgtEl>
                                        <p:attrNameLst>
                                          <p:attrName>style.visibility</p:attrName>
                                        </p:attrNameLst>
                                      </p:cBhvr>
                                      <p:to>
                                        <p:strVal val="visible"/>
                                      </p:to>
                                    </p:set>
                                    <p:animEffect transition="in" filter="fade">
                                      <p:cBhvr>
                                        <p:cTn id="7" dur="500"/>
                                        <p:tgtEl>
                                          <p:spTgt spid="528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388"/>
                                        </p:tgtEl>
                                        <p:attrNameLst>
                                          <p:attrName>style.visibility</p:attrName>
                                        </p:attrNameLst>
                                      </p:cBhvr>
                                      <p:to>
                                        <p:strVal val="visible"/>
                                      </p:to>
                                    </p:set>
                                    <p:animEffect transition="in" filter="fade">
                                      <p:cBhvr>
                                        <p:cTn id="10" dur="500"/>
                                        <p:tgtEl>
                                          <p:spTgt spid="52838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28386"/>
                                        </p:tgtEl>
                                        <p:attrNameLst>
                                          <p:attrName>style.visibility</p:attrName>
                                        </p:attrNameLst>
                                      </p:cBhvr>
                                      <p:to>
                                        <p:strVal val="visible"/>
                                      </p:to>
                                    </p:set>
                                    <p:animEffect transition="in" filter="circle(in)">
                                      <p:cBhvr>
                                        <p:cTn id="15" dur="2000"/>
                                        <p:tgtEl>
                                          <p:spTgt spid="528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98748C91-13C3-41A0-8F42-36C417EAEE36}" type="slidenum">
              <a:rPr lang="en-US"/>
              <a:pPr/>
              <a:t>6</a:t>
            </a:fld>
            <a:endParaRPr lang="en-US"/>
          </a:p>
        </p:txBody>
      </p:sp>
      <p:sp>
        <p:nvSpPr>
          <p:cNvPr id="594947" name="Rectangle 3"/>
          <p:cNvSpPr>
            <a:spLocks noGrp="1" noChangeArrowheads="1"/>
          </p:cNvSpPr>
          <p:nvPr>
            <p:ph type="body" idx="1"/>
          </p:nvPr>
        </p:nvSpPr>
        <p:spPr/>
        <p:txBody>
          <a:bodyPr/>
          <a:lstStyle/>
          <a:p>
            <a:endParaRPr lang="es-ES"/>
          </a:p>
        </p:txBody>
      </p:sp>
      <p:sp>
        <p:nvSpPr>
          <p:cNvPr id="594949" name="Rectangle 5"/>
          <p:cNvSpPr>
            <a:spLocks noChangeArrowheads="1"/>
          </p:cNvSpPr>
          <p:nvPr/>
        </p:nvSpPr>
        <p:spPr bwMode="auto">
          <a:xfrm>
            <a:off x="0" y="2281238"/>
            <a:ext cx="9906000" cy="0"/>
          </a:xfrm>
          <a:prstGeom prst="rect">
            <a:avLst/>
          </a:prstGeom>
          <a:noFill/>
          <a:ln w="9525" algn="ctr">
            <a:noFill/>
            <a:miter lim="800000"/>
            <a:headEnd/>
            <a:tailEnd/>
          </a:ln>
          <a:effectLst/>
        </p:spPr>
        <p:txBody>
          <a:bodyPr wrap="none" anchor="ctr">
            <a:spAutoFit/>
          </a:bodyPr>
          <a:lstStyle/>
          <a:p>
            <a:endParaRPr lang="es-ES"/>
          </a:p>
        </p:txBody>
      </p:sp>
      <p:pic>
        <p:nvPicPr>
          <p:cNvPr id="594948" name="Picture 4"/>
          <p:cNvPicPr>
            <a:picLocks noChangeAspect="1" noChangeArrowheads="1"/>
          </p:cNvPicPr>
          <p:nvPr/>
        </p:nvPicPr>
        <p:blipFill>
          <a:blip r:embed="rId2" cstate="print"/>
          <a:srcRect/>
          <a:stretch>
            <a:fillRect/>
          </a:stretch>
        </p:blipFill>
        <p:spPr bwMode="auto">
          <a:xfrm>
            <a:off x="0" y="1844675"/>
            <a:ext cx="9906000" cy="5013325"/>
          </a:xfrm>
          <a:prstGeom prst="rect">
            <a:avLst/>
          </a:prstGeom>
          <a:solidFill>
            <a:srgbClr val="FF9900"/>
          </a:solidFill>
          <a:ln w="76200" algn="ctr">
            <a:solidFill>
              <a:srgbClr val="0070C0"/>
            </a:solidFill>
            <a:miter lim="800000"/>
            <a:headEnd/>
            <a:tailEnd/>
          </a:ln>
          <a:effectLst/>
        </p:spPr>
      </p:pic>
      <p:sp>
        <p:nvSpPr>
          <p:cNvPr id="594950" name="Rectangle 6"/>
          <p:cNvSpPr>
            <a:spLocks noGrp="1" noChangeArrowheads="1"/>
          </p:cNvSpPr>
          <p:nvPr>
            <p:ph type="title"/>
          </p:nvPr>
        </p:nvSpPr>
        <p:spPr>
          <a:xfrm>
            <a:off x="0" y="0"/>
            <a:ext cx="9906000" cy="1700213"/>
          </a:xfrm>
          <a:solidFill>
            <a:schemeClr val="accent6">
              <a:lumMod val="20000"/>
              <a:lumOff val="80000"/>
            </a:schemeClr>
          </a:solidFill>
          <a:ln w="76200" cap="flat" algn="ctr">
            <a:solidFill>
              <a:schemeClr val="accent2"/>
            </a:solidFill>
          </a:ln>
        </p:spPr>
        <p:txBody>
          <a:bodyPr/>
          <a:lstStyle/>
          <a:p>
            <a:r>
              <a:rPr lang="es-ES" sz="4800" b="1" i="1">
                <a:solidFill>
                  <a:schemeClr val="accent2">
                    <a:lumMod val="75000"/>
                  </a:schemeClr>
                </a:solidFill>
                <a:effectLst>
                  <a:outerShdw blurRad="38100" dist="38100" dir="2700000" algn="tl">
                    <a:srgbClr val="000000"/>
                  </a:outerShdw>
                </a:effectLst>
                <a:latin typeface="Arial" charset="0"/>
              </a:rPr>
              <a:t>PLC</a:t>
            </a:r>
            <a:br>
              <a:rPr lang="es-ES" sz="4800" b="1" i="1">
                <a:solidFill>
                  <a:schemeClr val="accent2">
                    <a:lumMod val="75000"/>
                  </a:schemeClr>
                </a:solidFill>
                <a:effectLst>
                  <a:outerShdw blurRad="38100" dist="38100" dir="2700000" algn="tl">
                    <a:srgbClr val="000000"/>
                  </a:outerShdw>
                </a:effectLst>
                <a:latin typeface="Arial" charset="0"/>
              </a:rPr>
            </a:br>
            <a:r>
              <a:rPr lang="es-ES" sz="4800" b="1" i="1">
                <a:solidFill>
                  <a:schemeClr val="accent2">
                    <a:lumMod val="75000"/>
                  </a:schemeClr>
                </a:solidFill>
                <a:effectLst>
                  <a:outerShdw blurRad="38100" dist="38100" dir="2700000" algn="tl">
                    <a:srgbClr val="000000"/>
                  </a:outerShdw>
                </a:effectLst>
                <a:latin typeface="Arial" charset="0"/>
              </a:rPr>
              <a:t>Comparación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94948"/>
                                        </p:tgtEl>
                                        <p:attrNameLst>
                                          <p:attrName>style.visibility</p:attrName>
                                        </p:attrNameLst>
                                      </p:cBhvr>
                                      <p:to>
                                        <p:strVal val="visible"/>
                                      </p:to>
                                    </p:set>
                                    <p:anim calcmode="lin" valueType="num">
                                      <p:cBhvr additive="base">
                                        <p:cTn id="11" dur="500" fill="hold"/>
                                        <p:tgtEl>
                                          <p:spTgt spid="594948"/>
                                        </p:tgtEl>
                                        <p:attrNameLst>
                                          <p:attrName>ppt_x</p:attrName>
                                        </p:attrNameLst>
                                      </p:cBhvr>
                                      <p:tavLst>
                                        <p:tav tm="0">
                                          <p:val>
                                            <p:strVal val="#ppt_x"/>
                                          </p:val>
                                        </p:tav>
                                        <p:tav tm="100000">
                                          <p:val>
                                            <p:strVal val="#ppt_x"/>
                                          </p:val>
                                        </p:tav>
                                      </p:tavLst>
                                    </p:anim>
                                    <p:anim calcmode="lin" valueType="num">
                                      <p:cBhvr additive="base">
                                        <p:cTn id="12"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 Marcador de número de diapositiva"/>
          <p:cNvSpPr>
            <a:spLocks noGrp="1"/>
          </p:cNvSpPr>
          <p:nvPr>
            <p:ph type="sldNum" sz="quarter" idx="12"/>
          </p:nvPr>
        </p:nvSpPr>
        <p:spPr/>
        <p:txBody>
          <a:bodyPr/>
          <a:lstStyle/>
          <a:p>
            <a:fld id="{F3AD316C-57D0-41E8-B91A-DB708BF1D619}" type="slidenum">
              <a:rPr lang="en-US"/>
              <a:pPr/>
              <a:t>7</a:t>
            </a:fld>
            <a:endParaRPr lang="en-US"/>
          </a:p>
        </p:txBody>
      </p:sp>
      <p:pic>
        <p:nvPicPr>
          <p:cNvPr id="678914" name="Picture 6" descr="http://img179.imageshack.us/img179/2702/redelectrica2vy8.png"/>
          <p:cNvPicPr>
            <a:picLocks noChangeAspect="1" noChangeArrowheads="1"/>
          </p:cNvPicPr>
          <p:nvPr/>
        </p:nvPicPr>
        <p:blipFill>
          <a:blip r:embed="rId3" cstate="print"/>
          <a:srcRect/>
          <a:stretch>
            <a:fillRect/>
          </a:stretch>
        </p:blipFill>
        <p:spPr bwMode="auto">
          <a:xfrm>
            <a:off x="1857375" y="1412875"/>
            <a:ext cx="5934075" cy="3692525"/>
          </a:xfrm>
          <a:prstGeom prst="rect">
            <a:avLst/>
          </a:prstGeom>
          <a:solidFill>
            <a:srgbClr val="FFC000"/>
          </a:solidFill>
          <a:ln w="76200">
            <a:solidFill>
              <a:srgbClr val="0070C0"/>
            </a:solidFill>
            <a:miter lim="800000"/>
            <a:headEnd/>
            <a:tailEnd/>
          </a:ln>
        </p:spPr>
      </p:pic>
      <p:pic>
        <p:nvPicPr>
          <p:cNvPr id="678919"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grpSp>
        <p:nvGrpSpPr>
          <p:cNvPr id="2" name="38 Grupo"/>
          <p:cNvGrpSpPr>
            <a:grpSpLocks/>
          </p:cNvGrpSpPr>
          <p:nvPr/>
        </p:nvGrpSpPr>
        <p:grpSpPr bwMode="auto">
          <a:xfrm>
            <a:off x="928688" y="1412875"/>
            <a:ext cx="2166937" cy="4087813"/>
            <a:chOff x="857224" y="2571744"/>
            <a:chExt cx="2000264" cy="2928959"/>
          </a:xfrm>
        </p:grpSpPr>
        <p:cxnSp>
          <p:nvCxnSpPr>
            <p:cNvPr id="24" name="23 Conector recto"/>
            <p:cNvCxnSpPr>
              <a:stCxn id="21" idx="1"/>
            </p:cNvCxnSpPr>
            <p:nvPr/>
          </p:nvCxnSpPr>
          <p:spPr>
            <a:xfrm rot="10800000">
              <a:off x="857224" y="3142749"/>
              <a:ext cx="7854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25 Conector recto"/>
            <p:cNvCxnSpPr/>
            <p:nvPr/>
          </p:nvCxnSpPr>
          <p:spPr>
            <a:xfrm rot="5400000">
              <a:off x="-321753" y="4321726"/>
              <a:ext cx="235795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27 Conector recto"/>
            <p:cNvCxnSpPr/>
            <p:nvPr/>
          </p:nvCxnSpPr>
          <p:spPr>
            <a:xfrm>
              <a:off x="857224" y="5500703"/>
              <a:ext cx="499699"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20 Rectángulo"/>
            <p:cNvSpPr/>
            <p:nvPr/>
          </p:nvSpPr>
          <p:spPr>
            <a:xfrm>
              <a:off x="1642676" y="2571744"/>
              <a:ext cx="1214812" cy="114314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49163" name="Rectangle 11"/>
          <p:cNvSpPr>
            <a:spLocks noChangeArrowheads="1"/>
          </p:cNvSpPr>
          <p:nvPr/>
        </p:nvSpPr>
        <p:spPr bwMode="auto">
          <a:xfrm>
            <a:off x="1470025" y="5319713"/>
            <a:ext cx="84359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Central generadora</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Produce energía eléctrica entre 3 y 36 KV</a:t>
            </a:r>
          </a:p>
        </p:txBody>
      </p:sp>
      <p:sp>
        <p:nvSpPr>
          <p:cNvPr id="3" name="Rectangle 11"/>
          <p:cNvSpPr>
            <a:spLocks noChangeArrowheads="1"/>
          </p:cNvSpPr>
          <p:nvPr/>
        </p:nvSpPr>
        <p:spPr bwMode="auto">
          <a:xfrm>
            <a:off x="1482725" y="5300663"/>
            <a:ext cx="83851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Estación elevadora</a:t>
            </a:r>
            <a:endParaRPr lang="es-ES" sz="2000">
              <a:effectLst>
                <a:outerShdw blurRad="38100" dist="38100" dir="2700000" algn="tl">
                  <a:srgbClr val="C0C0C0"/>
                </a:outerShdw>
              </a:effectLst>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Eleva la señal eléctrica a 100 y 400 KV</a:t>
            </a:r>
          </a:p>
        </p:txBody>
      </p:sp>
      <p:grpSp>
        <p:nvGrpSpPr>
          <p:cNvPr id="4" name="Group 25"/>
          <p:cNvGrpSpPr>
            <a:grpSpLocks/>
          </p:cNvGrpSpPr>
          <p:nvPr/>
        </p:nvGrpSpPr>
        <p:grpSpPr bwMode="auto">
          <a:xfrm>
            <a:off x="928688" y="1412875"/>
            <a:ext cx="3560762" cy="4087813"/>
            <a:chOff x="540" y="1530"/>
            <a:chExt cx="2070" cy="1935"/>
          </a:xfrm>
        </p:grpSpPr>
        <p:cxnSp>
          <p:nvCxnSpPr>
            <p:cNvPr id="5" name="37 Conector recto"/>
            <p:cNvCxnSpPr>
              <a:stCxn id="46" idx="1"/>
            </p:cNvCxnSpPr>
            <p:nvPr/>
          </p:nvCxnSpPr>
          <p:spPr bwMode="auto">
            <a:xfrm rot="10800000" flipV="1">
              <a:off x="540" y="1935"/>
              <a:ext cx="130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 name="38 Conector recto"/>
            <p:cNvCxnSpPr/>
            <p:nvPr/>
          </p:nvCxnSpPr>
          <p:spPr bwMode="auto">
            <a:xfrm rot="16200000" flipH="1">
              <a:off x="-225" y="2700"/>
              <a:ext cx="153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39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45 Rectángulo"/>
            <p:cNvSpPr/>
            <p:nvPr/>
          </p:nvSpPr>
          <p:spPr bwMode="auto">
            <a:xfrm>
              <a:off x="1845" y="1530"/>
              <a:ext cx="765" cy="810"/>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9" name="Rectangle 11"/>
          <p:cNvSpPr>
            <a:spLocks noChangeArrowheads="1"/>
          </p:cNvSpPr>
          <p:nvPr/>
        </p:nvSpPr>
        <p:spPr bwMode="auto">
          <a:xfrm>
            <a:off x="1504950"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trasporte</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 la energía entre la central generadora y los centros de transformación. 100 a 400 KV</a:t>
            </a:r>
          </a:p>
        </p:txBody>
      </p:sp>
      <p:grpSp>
        <p:nvGrpSpPr>
          <p:cNvPr id="29" name="Group 32"/>
          <p:cNvGrpSpPr>
            <a:grpSpLocks/>
          </p:cNvGrpSpPr>
          <p:nvPr/>
        </p:nvGrpSpPr>
        <p:grpSpPr bwMode="auto">
          <a:xfrm>
            <a:off x="936625" y="1412875"/>
            <a:ext cx="5108575" cy="4103688"/>
            <a:chOff x="540" y="1485"/>
            <a:chExt cx="2970" cy="1980"/>
          </a:xfrm>
        </p:grpSpPr>
        <p:cxnSp>
          <p:nvCxnSpPr>
            <p:cNvPr id="10" name="38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 name="64 Conector recto"/>
            <p:cNvCxnSpPr/>
            <p:nvPr/>
          </p:nvCxnSpPr>
          <p:spPr bwMode="auto">
            <a:xfrm rot="10800000">
              <a:off x="540" y="1845"/>
              <a:ext cx="198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37 Conector recto"/>
            <p:cNvCxnSpPr/>
            <p:nvPr/>
          </p:nvCxnSpPr>
          <p:spPr bwMode="auto">
            <a:xfrm rot="16200000" flipH="1">
              <a:off x="-270" y="2655"/>
              <a:ext cx="1620" cy="0"/>
            </a:xfrm>
            <a:prstGeom prst="line">
              <a:avLst/>
            </a:prstGeom>
          </p:spPr>
          <p:style>
            <a:lnRef idx="2">
              <a:schemeClr val="accent6"/>
            </a:lnRef>
            <a:fillRef idx="0">
              <a:schemeClr val="accent6"/>
            </a:fillRef>
            <a:effectRef idx="1">
              <a:schemeClr val="accent6"/>
            </a:effectRef>
            <a:fontRef idx="minor">
              <a:schemeClr val="tx1"/>
            </a:fontRef>
          </p:style>
        </p:cxnSp>
        <p:sp>
          <p:nvSpPr>
            <p:cNvPr id="47" name="46 Rectángulo"/>
            <p:cNvSpPr/>
            <p:nvPr/>
          </p:nvSpPr>
          <p:spPr bwMode="auto">
            <a:xfrm>
              <a:off x="2520" y="1485"/>
              <a:ext cx="990" cy="765"/>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grpSp>
        <p:nvGrpSpPr>
          <p:cNvPr id="30" name="Group 37"/>
          <p:cNvGrpSpPr>
            <a:grpSpLocks/>
          </p:cNvGrpSpPr>
          <p:nvPr/>
        </p:nvGrpSpPr>
        <p:grpSpPr bwMode="auto">
          <a:xfrm>
            <a:off x="963613" y="1412875"/>
            <a:ext cx="6653212" cy="4087813"/>
            <a:chOff x="540" y="1525"/>
            <a:chExt cx="3655" cy="1940"/>
          </a:xfrm>
        </p:grpSpPr>
        <p:cxnSp>
          <p:nvCxnSpPr>
            <p:cNvPr id="11" name="40 Conector recto"/>
            <p:cNvCxnSpPr/>
            <p:nvPr/>
          </p:nvCxnSpPr>
          <p:spPr>
            <a:xfrm rot="5400000">
              <a:off x="-23" y="2901"/>
              <a:ext cx="112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42 Conector recto"/>
            <p:cNvCxnSpPr/>
            <p:nvPr/>
          </p:nvCxnSpPr>
          <p:spPr>
            <a:xfrm rot="10800000">
              <a:off x="540" y="2340"/>
              <a:ext cx="2790" cy="0"/>
            </a:xfrm>
            <a:prstGeom prst="line">
              <a:avLst/>
            </a:prstGeom>
          </p:spPr>
          <p:style>
            <a:lnRef idx="2">
              <a:schemeClr val="accent6"/>
            </a:lnRef>
            <a:fillRef idx="0">
              <a:schemeClr val="accent6"/>
            </a:fillRef>
            <a:effectRef idx="1">
              <a:schemeClr val="accent6"/>
            </a:effectRef>
            <a:fontRef idx="minor">
              <a:schemeClr val="tx1"/>
            </a:fontRef>
          </p:style>
        </p:cxnSp>
        <p:sp>
          <p:nvSpPr>
            <p:cNvPr id="16" name="43 Rectángulo"/>
            <p:cNvSpPr/>
            <p:nvPr/>
          </p:nvSpPr>
          <p:spPr>
            <a:xfrm>
              <a:off x="3330" y="1525"/>
              <a:ext cx="865" cy="1769"/>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39" name="Rectangle 11"/>
          <p:cNvSpPr>
            <a:spLocks noChangeArrowheads="1"/>
          </p:cNvSpPr>
          <p:nvPr/>
        </p:nvSpPr>
        <p:spPr bwMode="auto">
          <a:xfrm>
            <a:off x="1520825"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Estaciones transformadoras</a:t>
            </a:r>
            <a:endParaRPr lang="es-ES" sz="2000">
              <a:latin typeface="Calibri" pitchFamily="34" charset="0"/>
              <a:cs typeface="Times New Roman" pitchFamily="18" charset="0"/>
            </a:endParaRPr>
          </a:p>
          <a:p>
            <a:pPr algn="l" eaLnBrk="1" hangingPunct="1">
              <a:spcBef>
                <a:spcPct val="0"/>
              </a:spcBef>
              <a:defRPr/>
            </a:pPr>
            <a:r>
              <a:rPr lang="es-ES" sz="2000">
                <a:latin typeface="Calibri" pitchFamily="34" charset="0"/>
                <a:cs typeface="Arial" charset="0"/>
              </a:rPr>
              <a:t>Adecuan la tensión proveniente de la red de transporte, bajando de 100-400 a 25-132 KV</a:t>
            </a:r>
            <a:endParaRPr lang="es-AR" sz="2000">
              <a:latin typeface="Calibri" pitchFamily="34" charset="0"/>
              <a:cs typeface="Arial" charset="0"/>
            </a:endParaRPr>
          </a:p>
        </p:txBody>
      </p:sp>
      <p:sp>
        <p:nvSpPr>
          <p:cNvPr id="18" name="Rectangle 11"/>
          <p:cNvSpPr>
            <a:spLocks noChangeArrowheads="1"/>
          </p:cNvSpPr>
          <p:nvPr/>
        </p:nvSpPr>
        <p:spPr bwMode="auto">
          <a:xfrm>
            <a:off x="1520825" y="5300663"/>
            <a:ext cx="7739063"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media tensión</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Transportan la energía de entre 3 y 30 KV</a:t>
            </a:r>
          </a:p>
        </p:txBody>
      </p:sp>
      <p:grpSp>
        <p:nvGrpSpPr>
          <p:cNvPr id="31" name="Group 49"/>
          <p:cNvGrpSpPr>
            <a:grpSpLocks/>
          </p:cNvGrpSpPr>
          <p:nvPr/>
        </p:nvGrpSpPr>
        <p:grpSpPr bwMode="auto">
          <a:xfrm>
            <a:off x="925513" y="3644900"/>
            <a:ext cx="5119687" cy="1855788"/>
            <a:chOff x="538" y="2296"/>
            <a:chExt cx="2977" cy="1169"/>
          </a:xfrm>
        </p:grpSpPr>
        <p:grpSp>
          <p:nvGrpSpPr>
            <p:cNvPr id="678950" name="Group 44"/>
            <p:cNvGrpSpPr>
              <a:grpSpLocks/>
            </p:cNvGrpSpPr>
            <p:nvPr/>
          </p:nvGrpSpPr>
          <p:grpSpPr bwMode="auto">
            <a:xfrm>
              <a:off x="538" y="2296"/>
              <a:ext cx="2977" cy="1169"/>
              <a:chOff x="538" y="2296"/>
              <a:chExt cx="2977" cy="1169"/>
            </a:xfrm>
          </p:grpSpPr>
          <p:cxnSp>
            <p:nvCxnSpPr>
              <p:cNvPr id="41" name="40 Conector recto"/>
              <p:cNvCxnSpPr/>
              <p:nvPr/>
            </p:nvCxnSpPr>
            <p:spPr>
              <a:xfrm rot="5400000">
                <a:off x="-24" y="2902"/>
                <a:ext cx="1125" cy="1"/>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rot="10800000">
                <a:off x="539" y="2341"/>
                <a:ext cx="1661" cy="0"/>
              </a:xfrm>
              <a:prstGeom prst="line">
                <a:avLst/>
              </a:prstGeom>
            </p:spPr>
            <p:style>
              <a:lnRef idx="2">
                <a:schemeClr val="accent6"/>
              </a:lnRef>
              <a:fillRef idx="0">
                <a:schemeClr val="accent6"/>
              </a:fillRef>
              <a:effectRef idx="1">
                <a:schemeClr val="accent6"/>
              </a:effectRef>
              <a:fontRef idx="minor">
                <a:schemeClr val="tx1"/>
              </a:fontRef>
            </p:style>
          </p:cxnSp>
          <p:sp>
            <p:nvSpPr>
              <p:cNvPr id="44" name="43 Rectángulo"/>
              <p:cNvSpPr/>
              <p:nvPr/>
            </p:nvSpPr>
            <p:spPr>
              <a:xfrm>
                <a:off x="2200" y="2296"/>
                <a:ext cx="1315" cy="90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cxnSp>
          <p:nvCxnSpPr>
            <p:cNvPr id="42"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 name="Rectangle 11"/>
          <p:cNvSpPr>
            <a:spLocks noChangeArrowheads="1"/>
          </p:cNvSpPr>
          <p:nvPr/>
        </p:nvSpPr>
        <p:spPr bwMode="auto">
          <a:xfrm>
            <a:off x="1520825" y="5300663"/>
            <a:ext cx="8385175"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dirty="0">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dirty="0">
                <a:solidFill>
                  <a:schemeClr val="accent2">
                    <a:lumMod val="75000"/>
                  </a:schemeClr>
                </a:solidFill>
                <a:effectLst>
                  <a:outerShdw blurRad="38100" dist="38100" dir="2700000" algn="tl">
                    <a:srgbClr val="C0C0C0"/>
                  </a:outerShdw>
                </a:effectLst>
                <a:latin typeface="Calibri" pitchFamily="34" charset="0"/>
                <a:cs typeface="Arial" charset="0"/>
              </a:rPr>
              <a:t>Centros de transformación MT/BT</a:t>
            </a:r>
          </a:p>
          <a:p>
            <a:pPr algn="l">
              <a:spcBef>
                <a:spcPct val="0"/>
              </a:spcBef>
              <a:defRPr/>
            </a:pPr>
            <a:r>
              <a:rPr lang="es-ES" sz="2000" dirty="0">
                <a:solidFill>
                  <a:schemeClr val="accent2">
                    <a:lumMod val="75000"/>
                  </a:schemeClr>
                </a:solidFill>
                <a:latin typeface="Calibri" pitchFamily="34" charset="0"/>
                <a:cs typeface="Arial" charset="0"/>
              </a:rPr>
              <a:t>Reducen la tensión para ser utilizada por los consumidores en la red de baja tensión (125 y 220 V)</a:t>
            </a:r>
          </a:p>
        </p:txBody>
      </p:sp>
      <p:grpSp>
        <p:nvGrpSpPr>
          <p:cNvPr id="9217" name="52 Grupo"/>
          <p:cNvGrpSpPr>
            <a:grpSpLocks/>
          </p:cNvGrpSpPr>
          <p:nvPr/>
        </p:nvGrpSpPr>
        <p:grpSpPr bwMode="auto">
          <a:xfrm>
            <a:off x="922338" y="4005263"/>
            <a:ext cx="3171825" cy="1500187"/>
            <a:chOff x="857224" y="4000504"/>
            <a:chExt cx="2928958" cy="1500198"/>
          </a:xfrm>
        </p:grpSpPr>
        <p:cxnSp>
          <p:nvCxnSpPr>
            <p:cNvPr id="20" name="53 Conector recto"/>
            <p:cNvCxnSpPr/>
            <p:nvPr/>
          </p:nvCxnSpPr>
          <p:spPr>
            <a:xfrm rot="10800000">
              <a:off x="857224" y="5072074"/>
              <a:ext cx="171515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54 Conector recto"/>
            <p:cNvCxnSpPr/>
            <p:nvPr/>
          </p:nvCxnSpPr>
          <p:spPr>
            <a:xfrm rot="5400000">
              <a:off x="642909" y="5286388"/>
              <a:ext cx="4286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55 Conector recto"/>
            <p:cNvCxnSpPr/>
            <p:nvPr/>
          </p:nvCxnSpPr>
          <p:spPr>
            <a:xfrm>
              <a:off x="857224" y="5500702"/>
              <a:ext cx="499887"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56 Rectángulo"/>
            <p:cNvSpPr/>
            <p:nvPr/>
          </p:nvSpPr>
          <p:spPr>
            <a:xfrm>
              <a:off x="2572380" y="4000504"/>
              <a:ext cx="1213802" cy="1143008"/>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27" name="Rectangle 11"/>
          <p:cNvSpPr>
            <a:spLocks noChangeArrowheads="1"/>
          </p:cNvSpPr>
          <p:nvPr/>
        </p:nvSpPr>
        <p:spPr bwMode="auto">
          <a:xfrm>
            <a:off x="1504950" y="5300663"/>
            <a:ext cx="8362949" cy="720725"/>
          </a:xfrm>
          <a:prstGeom prst="rect">
            <a:avLst/>
          </a:prstGeom>
          <a:solidFill>
            <a:schemeClr val="bg1"/>
          </a:solidFill>
          <a:ln w="9525">
            <a:noFill/>
            <a:miter lim="800000"/>
            <a:headEnd/>
            <a:tailEnd/>
          </a:ln>
        </p:spPr>
        <p:txBody>
          <a:bodyPr wrap="square" anchor="ctr">
            <a:spAutoFit/>
          </a:bodyPr>
          <a:lstStyle/>
          <a:p>
            <a:pPr algn="l">
              <a:spcBef>
                <a:spcPct val="0"/>
              </a:spcBef>
              <a:buFontTx/>
              <a:buChar char="•"/>
              <a:defRPr/>
            </a:pPr>
            <a:r>
              <a:rPr lang="es-ES" sz="2000" b="1">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a:solidFill>
                  <a:schemeClr val="accent2">
                    <a:lumMod val="75000"/>
                  </a:schemeClr>
                </a:solidFill>
                <a:effectLst>
                  <a:outerShdw blurRad="38100" dist="38100" dir="2700000" algn="tl">
                    <a:srgbClr val="C0C0C0"/>
                  </a:outerShdw>
                </a:effectLst>
                <a:latin typeface="Calibri" pitchFamily="34" charset="0"/>
                <a:cs typeface="Arial" charset="0"/>
              </a:rPr>
              <a:t>Ámbito de la red PLC</a:t>
            </a:r>
          </a:p>
          <a:p>
            <a:pPr algn="l">
              <a:spcBef>
                <a:spcPct val="0"/>
              </a:spcBef>
              <a:defRPr/>
            </a:pPr>
            <a:r>
              <a:rPr lang="es-ES" sz="2000">
                <a:solidFill>
                  <a:schemeClr val="accent2">
                    <a:lumMod val="75000"/>
                  </a:schemeClr>
                </a:solidFill>
                <a:latin typeface="Calibri" pitchFamily="34" charset="0"/>
                <a:cs typeface="Arial" charset="0"/>
              </a:rPr>
              <a:t>PLC opera en las redes de Media y Baja Tensión</a:t>
            </a:r>
          </a:p>
        </p:txBody>
      </p:sp>
      <p:grpSp>
        <p:nvGrpSpPr>
          <p:cNvPr id="9219" name="Group 57"/>
          <p:cNvGrpSpPr>
            <a:grpSpLocks/>
          </p:cNvGrpSpPr>
          <p:nvPr/>
        </p:nvGrpSpPr>
        <p:grpSpPr bwMode="auto">
          <a:xfrm>
            <a:off x="974725" y="3500438"/>
            <a:ext cx="5227638" cy="2016125"/>
            <a:chOff x="567" y="2387"/>
            <a:chExt cx="3039" cy="1089"/>
          </a:xfrm>
        </p:grpSpPr>
        <p:cxnSp>
          <p:nvCxnSpPr>
            <p:cNvPr id="56" name="55 Conector recto"/>
            <p:cNvCxnSpPr/>
            <p:nvPr/>
          </p:nvCxnSpPr>
          <p:spPr>
            <a:xfrm>
              <a:off x="567" y="347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 name="53 Conector recto"/>
            <p:cNvCxnSpPr>
              <a:cxnSpLocks noChangeShapeType="1"/>
            </p:cNvCxnSpPr>
            <p:nvPr/>
          </p:nvCxnSpPr>
          <p:spPr bwMode="auto">
            <a:xfrm flipH="1">
              <a:off x="567" y="3204"/>
              <a:ext cx="499" cy="0"/>
            </a:xfrm>
            <a:prstGeom prst="line">
              <a:avLst/>
            </a:prstGeom>
            <a:noFill/>
            <a:ln w="25400" algn="ctr">
              <a:solidFill>
                <a:srgbClr val="F79646"/>
              </a:solidFill>
              <a:round/>
              <a:headEnd/>
              <a:tailEnd/>
            </a:ln>
            <a:effectLst>
              <a:outerShdw dist="20000" dir="5400000" rotWithShape="0">
                <a:srgbClr val="000000">
                  <a:alpha val="37999"/>
                </a:srgbClr>
              </a:outerShdw>
            </a:effectLst>
          </p:spPr>
        </p:cxnSp>
        <p:cxnSp>
          <p:nvCxnSpPr>
            <p:cNvPr id="55" name="54 Conector recto"/>
            <p:cNvCxnSpPr>
              <a:cxnSpLocks noChangeShapeType="1"/>
            </p:cNvCxnSpPr>
            <p:nvPr/>
          </p:nvCxnSpPr>
          <p:spPr bwMode="auto">
            <a:xfrm>
              <a:off x="567" y="3206"/>
              <a:ext cx="0" cy="270"/>
            </a:xfrm>
            <a:prstGeom prst="line">
              <a:avLst/>
            </a:prstGeom>
            <a:noFill/>
            <a:ln w="25400" algn="ctr">
              <a:solidFill>
                <a:srgbClr val="F79646"/>
              </a:solidFill>
              <a:round/>
              <a:headEnd/>
              <a:tailEnd/>
            </a:ln>
            <a:effectLst>
              <a:outerShdw dist="20000" dir="5400000" rotWithShape="0">
                <a:srgbClr val="000000">
                  <a:alpha val="37999"/>
                </a:srgbClr>
              </a:outerShdw>
            </a:effectLst>
          </p:spPr>
        </p:cxnSp>
        <p:sp>
          <p:nvSpPr>
            <p:cNvPr id="57" name="56 Rectángulo"/>
            <p:cNvSpPr/>
            <p:nvPr/>
          </p:nvSpPr>
          <p:spPr>
            <a:xfrm>
              <a:off x="1066" y="2387"/>
              <a:ext cx="2540" cy="901"/>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678968" name="Rectangle 56"/>
          <p:cNvSpPr>
            <a:spLocks noGrp="1" noChangeArrowheads="1"/>
          </p:cNvSpPr>
          <p:nvPr>
            <p:ph type="title"/>
          </p:nvPr>
        </p:nvSpPr>
        <p:spPr>
          <a:xfrm>
            <a:off x="1065213" y="0"/>
            <a:ext cx="8420100" cy="1143000"/>
          </a:xfrm>
          <a:solidFill>
            <a:schemeClr val="accent6">
              <a:lumMod val="20000"/>
              <a:lumOff val="80000"/>
            </a:schemeClr>
          </a:solidFill>
          <a:ln w="76200" cap="flat" algn="ctr">
            <a:solidFill>
              <a:schemeClr val="accent2"/>
            </a:solidFill>
          </a:ln>
        </p:spPr>
        <p:txBody>
          <a:bodyPr/>
          <a:lstStyle/>
          <a:p>
            <a:r>
              <a:rPr lang="es-ES_tradnl" b="1" i="1">
                <a:solidFill>
                  <a:schemeClr val="accent2">
                    <a:lumMod val="75000"/>
                  </a:schemeClr>
                </a:solidFill>
                <a:effectLst>
                  <a:outerShdw blurRad="38100" dist="38100" dir="2700000" algn="tl">
                    <a:srgbClr val="000000"/>
                  </a:outerShdw>
                </a:effectLst>
                <a:latin typeface="Arial" charset="0"/>
              </a:rPr>
              <a:t>Red Eléctrica - Componentes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163"/>
                                        </p:tgtEl>
                                        <p:attrNameLst>
                                          <p:attrName>style.visibility</p:attrName>
                                        </p:attrNameLst>
                                      </p:cBhvr>
                                      <p:to>
                                        <p:strVal val="visible"/>
                                      </p:to>
                                    </p:set>
                                    <p:animEffect transition="in" filter="fade">
                                      <p:cBhvr>
                                        <p:cTn id="10" dur="500"/>
                                        <p:tgtEl>
                                          <p:spTgt spid="49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163"/>
                                        </p:tgtEl>
                                      </p:cBhvr>
                                    </p:animEffect>
                                    <p:set>
                                      <p:cBhvr>
                                        <p:cTn id="24" dur="1" fill="hold">
                                          <p:stCondLst>
                                            <p:cond delay="499"/>
                                          </p:stCondLst>
                                        </p:cTn>
                                        <p:tgtEl>
                                          <p:spTgt spid="491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xit" presetSubtype="0" fill="hold" nodeType="with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217"/>
                                        </p:tgtEl>
                                        <p:attrNameLst>
                                          <p:attrName>style.visibility</p:attrName>
                                        </p:attrNameLst>
                                      </p:cBhvr>
                                      <p:to>
                                        <p:strVal val="visible"/>
                                      </p:to>
                                    </p:set>
                                    <p:animEffect transition="in" filter="fade">
                                      <p:cBhvr>
                                        <p:cTn id="71" dur="500"/>
                                        <p:tgtEl>
                                          <p:spTgt spid="92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219"/>
                                        </p:tgtEl>
                                        <p:attrNameLst>
                                          <p:attrName>style.visibility</p:attrName>
                                        </p:attrNameLst>
                                      </p:cBhvr>
                                      <p:to>
                                        <p:strVal val="visible"/>
                                      </p:to>
                                    </p:set>
                                    <p:animEffect transition="in" filter="fade">
                                      <p:cBhvr>
                                        <p:cTn id="85" dur="500"/>
                                        <p:tgtEl>
                                          <p:spTgt spid="92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xit" presetSubtype="0" fill="hold" nodeType="withEffect">
                                  <p:stCondLst>
                                    <p:cond delay="0"/>
                                  </p:stCondLst>
                                  <p:childTnLst>
                                    <p:animEffect transition="out" filter="fade">
                                      <p:cBhvr>
                                        <p:cTn id="90" dur="500"/>
                                        <p:tgtEl>
                                          <p:spTgt spid="9217"/>
                                        </p:tgtEl>
                                      </p:cBhvr>
                                    </p:animEffect>
                                    <p:set>
                                      <p:cBhvr>
                                        <p:cTn id="91" dur="1" fill="hold">
                                          <p:stCondLst>
                                            <p:cond delay="499"/>
                                          </p:stCondLst>
                                        </p:cTn>
                                        <p:tgtEl>
                                          <p:spTgt spid="921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3" grpId="0" animBg="1"/>
      <p:bldP spid="49163" grpId="1" animBg="1"/>
      <p:bldP spid="3" grpId="0" animBg="1"/>
      <p:bldP spid="3" grpId="1" animBg="1"/>
      <p:bldP spid="9" grpId="0" animBg="1"/>
      <p:bldP spid="9" grpId="1" animBg="1"/>
      <p:bldP spid="39" grpId="0" animBg="1"/>
      <p:bldP spid="39" grpId="1" animBg="1"/>
      <p:bldP spid="18" grpId="0" animBg="1"/>
      <p:bldP spid="18" grpId="1" animBg="1"/>
      <p:bldP spid="19" grpId="0" animBg="1"/>
      <p:bldP spid="19" grpId="1"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8 Marcador de número de diapositiva"/>
          <p:cNvSpPr>
            <a:spLocks noGrp="1"/>
          </p:cNvSpPr>
          <p:nvPr>
            <p:ph type="sldNum" sz="quarter" idx="12"/>
          </p:nvPr>
        </p:nvSpPr>
        <p:spPr/>
        <p:txBody>
          <a:bodyPr/>
          <a:lstStyle/>
          <a:p>
            <a:fld id="{3C54C5A1-6FD6-4A35-ADB4-D79F5A26BC06}" type="slidenum">
              <a:rPr lang="en-US"/>
              <a:pPr/>
              <a:t>8</a:t>
            </a:fld>
            <a:endParaRPr lang="en-US"/>
          </a:p>
        </p:txBody>
      </p:sp>
      <p:sp>
        <p:nvSpPr>
          <p:cNvPr id="666627" name="Rectangle 3"/>
          <p:cNvSpPr>
            <a:spLocks noChangeArrowheads="1"/>
          </p:cNvSpPr>
          <p:nvPr/>
        </p:nvSpPr>
        <p:spPr bwMode="auto">
          <a:xfrm>
            <a:off x="0" y="1557338"/>
            <a:ext cx="9906000" cy="5300662"/>
          </a:xfrm>
          <a:prstGeom prst="rect">
            <a:avLst/>
          </a:prstGeom>
          <a:solidFill>
            <a:schemeClr val="accent6">
              <a:lumMod val="40000"/>
              <a:lumOff val="60000"/>
            </a:schemeClr>
          </a:solidFill>
          <a:ln w="12700" cap="sq">
            <a:solidFill>
              <a:schemeClr val="tx1"/>
            </a:solidFill>
            <a:miter lim="800000"/>
            <a:headEnd type="none" w="sm" len="sm"/>
            <a:tailEnd type="none" w="sm" len="sm"/>
          </a:ln>
          <a:effectLst/>
        </p:spPr>
        <p:txBody>
          <a:bodyPr wrap="none" anchor="ctr"/>
          <a:lstStyle/>
          <a:p>
            <a:endParaRPr lang="es-ES"/>
          </a:p>
        </p:txBody>
      </p:sp>
      <p:sp>
        <p:nvSpPr>
          <p:cNvPr id="666628" name="Rectangle 4"/>
          <p:cNvSpPr>
            <a:spLocks noGrp="1" noChangeArrowheads="1"/>
          </p:cNvSpPr>
          <p:nvPr>
            <p:ph type="title" sz="quarter"/>
          </p:nvPr>
        </p:nvSpPr>
        <p:spPr>
          <a:xfrm>
            <a:off x="1712913" y="188913"/>
            <a:ext cx="6985000" cy="719137"/>
          </a:xfrm>
          <a:solidFill>
            <a:schemeClr val="accent6">
              <a:lumMod val="20000"/>
              <a:lumOff val="80000"/>
            </a:schemeClr>
          </a:solidFill>
          <a:ln w="76200" cap="flat" algn="ctr">
            <a:solidFill>
              <a:schemeClr val="accent2"/>
            </a:solidFill>
          </a:ln>
        </p:spPr>
        <p:txBody>
          <a:bodyPr/>
          <a:lstStyle/>
          <a:p>
            <a:r>
              <a:rPr lang="es-ES" b="1" i="1">
                <a:solidFill>
                  <a:schemeClr val="accent2">
                    <a:lumMod val="75000"/>
                  </a:schemeClr>
                </a:solidFill>
                <a:effectLst>
                  <a:outerShdw blurRad="38100" dist="38100" dir="2700000" algn="tl">
                    <a:srgbClr val="000000"/>
                  </a:outerShdw>
                </a:effectLst>
                <a:latin typeface="Arial" charset="0"/>
              </a:rPr>
              <a:t>PLC Arquitectura de red</a:t>
            </a:r>
          </a:p>
        </p:txBody>
      </p:sp>
      <p:grpSp>
        <p:nvGrpSpPr>
          <p:cNvPr id="666629" name="Group 5"/>
          <p:cNvGrpSpPr>
            <a:grpSpLocks/>
          </p:cNvGrpSpPr>
          <p:nvPr/>
        </p:nvGrpSpPr>
        <p:grpSpPr bwMode="auto">
          <a:xfrm>
            <a:off x="0" y="1052513"/>
            <a:ext cx="6202363" cy="3960812"/>
            <a:chOff x="612" y="663"/>
            <a:chExt cx="2994" cy="2495"/>
          </a:xfrm>
          <a:solidFill>
            <a:schemeClr val="accent6">
              <a:lumMod val="20000"/>
              <a:lumOff val="80000"/>
            </a:schemeClr>
          </a:solidFill>
        </p:grpSpPr>
        <p:sp>
          <p:nvSpPr>
            <p:cNvPr id="666630" name="Oval 6"/>
            <p:cNvSpPr>
              <a:spLocks noChangeArrowheads="1"/>
            </p:cNvSpPr>
            <p:nvPr/>
          </p:nvSpPr>
          <p:spPr bwMode="auto">
            <a:xfrm>
              <a:off x="612" y="1389"/>
              <a:ext cx="2495" cy="1769"/>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1" name="AutoShape 7"/>
            <p:cNvSpPr>
              <a:spLocks noChangeArrowheads="1"/>
            </p:cNvSpPr>
            <p:nvPr/>
          </p:nvSpPr>
          <p:spPr bwMode="auto">
            <a:xfrm>
              <a:off x="2653" y="663"/>
              <a:ext cx="953" cy="771"/>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Alta tensión</a:t>
              </a:r>
            </a:p>
            <a:p>
              <a:pPr algn="ctr">
                <a:spcBef>
                  <a:spcPct val="0"/>
                </a:spcBef>
              </a:pPr>
              <a:r>
                <a:rPr lang="es-MX" sz="1500" b="1">
                  <a:latin typeface="Times New Roman" pitchFamily="18" charset="0"/>
                </a:rPr>
                <a:t>110-380 KV</a:t>
              </a:r>
              <a:endParaRPr lang="es-ES" sz="1500" b="1">
                <a:latin typeface="Times New Roman" pitchFamily="18" charset="0"/>
              </a:endParaRPr>
            </a:p>
          </p:txBody>
        </p:sp>
      </p:grpSp>
      <p:grpSp>
        <p:nvGrpSpPr>
          <p:cNvPr id="666632" name="Group 8"/>
          <p:cNvGrpSpPr>
            <a:grpSpLocks/>
          </p:cNvGrpSpPr>
          <p:nvPr/>
        </p:nvGrpSpPr>
        <p:grpSpPr bwMode="auto">
          <a:xfrm>
            <a:off x="4679950" y="981075"/>
            <a:ext cx="5226050" cy="4032250"/>
            <a:chOff x="2721" y="663"/>
            <a:chExt cx="3039" cy="2540"/>
          </a:xfrm>
          <a:solidFill>
            <a:schemeClr val="accent6">
              <a:lumMod val="20000"/>
              <a:lumOff val="80000"/>
            </a:schemeClr>
          </a:solidFill>
        </p:grpSpPr>
        <p:sp>
          <p:nvSpPr>
            <p:cNvPr id="666633" name="AutoShape 9"/>
            <p:cNvSpPr>
              <a:spLocks noChangeArrowheads="1"/>
            </p:cNvSpPr>
            <p:nvPr/>
          </p:nvSpPr>
          <p:spPr bwMode="auto">
            <a:xfrm>
              <a:off x="4558" y="663"/>
              <a:ext cx="953" cy="590"/>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Media tensión </a:t>
              </a:r>
            </a:p>
            <a:p>
              <a:pPr algn="ctr">
                <a:spcBef>
                  <a:spcPct val="0"/>
                </a:spcBef>
              </a:pPr>
              <a:r>
                <a:rPr lang="es-MX" sz="1500" b="1">
                  <a:latin typeface="Times New Roman" pitchFamily="18" charset="0"/>
                </a:rPr>
                <a:t>1-30 KV</a:t>
              </a:r>
              <a:endParaRPr lang="es-ES" sz="1500" b="1">
                <a:latin typeface="Times New Roman" pitchFamily="18" charset="0"/>
              </a:endParaRPr>
            </a:p>
          </p:txBody>
        </p:sp>
        <p:sp>
          <p:nvSpPr>
            <p:cNvPr id="666634" name="Oval 10"/>
            <p:cNvSpPr>
              <a:spLocks noChangeArrowheads="1"/>
            </p:cNvSpPr>
            <p:nvPr/>
          </p:nvSpPr>
          <p:spPr bwMode="auto">
            <a:xfrm>
              <a:off x="2721" y="1389"/>
              <a:ext cx="3039" cy="1814"/>
            </a:xfrm>
            <a:prstGeom prst="ellipse">
              <a:avLst/>
            </a:prstGeom>
            <a:grpFill/>
            <a:ln w="25400" cap="sq" algn="ctr">
              <a:solidFill>
                <a:schemeClr val="tx1"/>
              </a:solidFill>
              <a:round/>
              <a:headEnd type="none" w="sm" len="sm"/>
              <a:tailEnd type="none" w="sm" len="sm"/>
            </a:ln>
            <a:effectLst/>
          </p:spPr>
          <p:txBody>
            <a:bodyPr/>
            <a:lstStyle/>
            <a:p>
              <a:endParaRPr lang="es-ES"/>
            </a:p>
          </p:txBody>
        </p:sp>
      </p:grpSp>
      <p:grpSp>
        <p:nvGrpSpPr>
          <p:cNvPr id="666635" name="Group 11"/>
          <p:cNvGrpSpPr>
            <a:grpSpLocks/>
          </p:cNvGrpSpPr>
          <p:nvPr/>
        </p:nvGrpSpPr>
        <p:grpSpPr bwMode="auto">
          <a:xfrm>
            <a:off x="4718050" y="3978275"/>
            <a:ext cx="5187950" cy="2763838"/>
            <a:chOff x="2743" y="2506"/>
            <a:chExt cx="3017" cy="1741"/>
          </a:xfrm>
          <a:solidFill>
            <a:schemeClr val="accent6">
              <a:lumMod val="20000"/>
              <a:lumOff val="80000"/>
            </a:schemeClr>
          </a:solidFill>
        </p:grpSpPr>
        <p:sp>
          <p:nvSpPr>
            <p:cNvPr id="666636" name="Oval 12"/>
            <p:cNvSpPr>
              <a:spLocks noChangeArrowheads="1"/>
            </p:cNvSpPr>
            <p:nvPr/>
          </p:nvSpPr>
          <p:spPr bwMode="auto">
            <a:xfrm>
              <a:off x="4105" y="2506"/>
              <a:ext cx="1655" cy="1741"/>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7" name="AutoShape 13"/>
            <p:cNvSpPr>
              <a:spLocks noChangeArrowheads="1"/>
            </p:cNvSpPr>
            <p:nvPr/>
          </p:nvSpPr>
          <p:spPr bwMode="auto">
            <a:xfrm>
              <a:off x="2743" y="3339"/>
              <a:ext cx="953" cy="590"/>
            </a:xfrm>
            <a:prstGeom prst="wedgeRoundRectCallout">
              <a:avLst>
                <a:gd name="adj1" fmla="val 83472"/>
                <a:gd name="adj2" fmla="val 21866"/>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Baja tensión</a:t>
              </a:r>
            </a:p>
            <a:p>
              <a:pPr algn="ctr">
                <a:spcBef>
                  <a:spcPct val="0"/>
                </a:spcBef>
              </a:pPr>
              <a:r>
                <a:rPr lang="es-MX" sz="1500" b="1">
                  <a:latin typeface="Times New Roman" pitchFamily="18" charset="0"/>
                </a:rPr>
                <a:t>200-400 V</a:t>
              </a:r>
              <a:endParaRPr lang="es-ES" sz="1500" b="1">
                <a:latin typeface="Times New Roman" pitchFamily="18" charset="0"/>
              </a:endParaRPr>
            </a:p>
          </p:txBody>
        </p:sp>
      </p:grpSp>
      <p:grpSp>
        <p:nvGrpSpPr>
          <p:cNvPr id="666638" name="Group 14"/>
          <p:cNvGrpSpPr>
            <a:grpSpLocks/>
          </p:cNvGrpSpPr>
          <p:nvPr/>
        </p:nvGrpSpPr>
        <p:grpSpPr bwMode="auto">
          <a:xfrm>
            <a:off x="271463" y="2728913"/>
            <a:ext cx="4008437" cy="3074987"/>
            <a:chOff x="158" y="1719"/>
            <a:chExt cx="2331" cy="1937"/>
          </a:xfrm>
        </p:grpSpPr>
        <p:grpSp>
          <p:nvGrpSpPr>
            <p:cNvPr id="666639" name="Group 15"/>
            <p:cNvGrpSpPr>
              <a:grpSpLocks/>
            </p:cNvGrpSpPr>
            <p:nvPr/>
          </p:nvGrpSpPr>
          <p:grpSpPr bwMode="auto">
            <a:xfrm>
              <a:off x="158" y="1719"/>
              <a:ext cx="2331" cy="1100"/>
              <a:chOff x="158" y="1719"/>
              <a:chExt cx="2331" cy="1100"/>
            </a:xfrm>
          </p:grpSpPr>
          <p:graphicFrame>
            <p:nvGraphicFramePr>
              <p:cNvPr id="666640" name="Object 16"/>
              <p:cNvGraphicFramePr>
                <a:graphicFrameLocks noChangeAspect="1"/>
              </p:cNvGraphicFramePr>
              <p:nvPr/>
            </p:nvGraphicFramePr>
            <p:xfrm>
              <a:off x="158" y="1797"/>
              <a:ext cx="1043" cy="860"/>
            </p:xfrm>
            <a:graphic>
              <a:graphicData uri="http://schemas.openxmlformats.org/presentationml/2006/ole">
                <mc:AlternateContent xmlns:mc="http://schemas.openxmlformats.org/markup-compatibility/2006">
                  <mc:Choice xmlns:v="urn:schemas-microsoft-com:vml" Requires="v">
                    <p:oleObj name="Flash Movie" r:id="rId2" imgW="1313640" imgH="1082160" progId="">
                      <p:embed/>
                    </p:oleObj>
                  </mc:Choice>
                  <mc:Fallback>
                    <p:oleObj name="Flash Movie" r:id="rId2" imgW="1313640" imgH="1082160" progId="">
                      <p:embed/>
                      <p:pic>
                        <p:nvPicPr>
                          <p:cNvPr id="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797"/>
                            <a:ext cx="1043" cy="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1" name="Object 17"/>
              <p:cNvGraphicFramePr>
                <a:graphicFrameLocks noChangeAspect="1"/>
              </p:cNvGraphicFramePr>
              <p:nvPr/>
            </p:nvGraphicFramePr>
            <p:xfrm>
              <a:off x="1620" y="1719"/>
              <a:ext cx="869" cy="1100"/>
            </p:xfrm>
            <a:graphic>
              <a:graphicData uri="http://schemas.openxmlformats.org/presentationml/2006/ole">
                <mc:AlternateContent xmlns:mc="http://schemas.openxmlformats.org/markup-compatibility/2006">
                  <mc:Choice xmlns:v="urn:schemas-microsoft-com:vml" Requires="v">
                    <p:oleObj name="Flash Movie" r:id="rId4" imgW="1020960" imgH="1504800" progId="">
                      <p:embed/>
                    </p:oleObj>
                  </mc:Choice>
                  <mc:Fallback>
                    <p:oleObj name="Flash Movie" r:id="rId4" imgW="1020960" imgH="1504800" progId="">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 y="1719"/>
                            <a:ext cx="869" cy="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2" name="AutoShape 18"/>
              <p:cNvSpPr>
                <a:spLocks noChangeArrowheads="1"/>
              </p:cNvSpPr>
              <p:nvPr/>
            </p:nvSpPr>
            <p:spPr bwMode="auto">
              <a:xfrm>
                <a:off x="1292" y="2069"/>
                <a:ext cx="317" cy="453"/>
              </a:xfrm>
              <a:prstGeom prst="rightArrow">
                <a:avLst>
                  <a:gd name="adj1" fmla="val 50000"/>
                  <a:gd name="adj2" fmla="val 25000"/>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grpSp>
        <p:sp>
          <p:nvSpPr>
            <p:cNvPr id="666643" name="AutoShape 19"/>
            <p:cNvSpPr>
              <a:spLocks noChangeArrowheads="1"/>
            </p:cNvSpPr>
            <p:nvPr/>
          </p:nvSpPr>
          <p:spPr bwMode="auto">
            <a:xfrm>
              <a:off x="158" y="3158"/>
              <a:ext cx="1089" cy="317"/>
            </a:xfrm>
            <a:prstGeom prst="wedgeRoundRectCallout">
              <a:avLst>
                <a:gd name="adj1" fmla="val 6384"/>
                <a:gd name="adj2" fmla="val -173343"/>
                <a:gd name="adj3" fmla="val 16667"/>
              </a:avLst>
            </a:prstGeom>
            <a:solidFill>
              <a:schemeClr val="accent6">
                <a:lumMod val="20000"/>
                <a:lumOff val="80000"/>
              </a:schemeClr>
            </a:solidFill>
            <a:ln w="25400" cap="sq">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Central eléctrica</a:t>
              </a:r>
              <a:endParaRPr lang="es-ES" sz="1500" b="1">
                <a:latin typeface="Times New Roman" pitchFamily="18" charset="0"/>
              </a:endParaRPr>
            </a:p>
          </p:txBody>
        </p:sp>
        <p:sp>
          <p:nvSpPr>
            <p:cNvPr id="666644" name="AutoShape 20"/>
            <p:cNvSpPr>
              <a:spLocks noChangeArrowheads="1"/>
            </p:cNvSpPr>
            <p:nvPr/>
          </p:nvSpPr>
          <p:spPr bwMode="auto">
            <a:xfrm>
              <a:off x="1429" y="3339"/>
              <a:ext cx="908" cy="317"/>
            </a:xfrm>
            <a:prstGeom prst="wedgeRoundRectCallout">
              <a:avLst>
                <a:gd name="adj1" fmla="val 17620"/>
                <a:gd name="adj2" fmla="val -173343"/>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Transporte</a:t>
              </a:r>
              <a:endParaRPr lang="es-ES" sz="1500" b="1" dirty="0">
                <a:latin typeface="Times New Roman" pitchFamily="18" charset="0"/>
              </a:endParaRPr>
            </a:p>
          </p:txBody>
        </p:sp>
      </p:grpSp>
      <p:grpSp>
        <p:nvGrpSpPr>
          <p:cNvPr id="666645" name="Group 21"/>
          <p:cNvGrpSpPr>
            <a:grpSpLocks/>
          </p:cNvGrpSpPr>
          <p:nvPr/>
        </p:nvGrpSpPr>
        <p:grpSpPr bwMode="auto">
          <a:xfrm>
            <a:off x="4406900" y="2205038"/>
            <a:ext cx="5305425" cy="2879725"/>
            <a:chOff x="2562" y="1389"/>
            <a:chExt cx="3085" cy="1814"/>
          </a:xfrm>
        </p:grpSpPr>
        <p:graphicFrame>
          <p:nvGraphicFramePr>
            <p:cNvPr id="666646" name="Object 22"/>
            <p:cNvGraphicFramePr>
              <a:graphicFrameLocks noChangeAspect="1"/>
            </p:cNvGraphicFramePr>
            <p:nvPr/>
          </p:nvGraphicFramePr>
          <p:xfrm>
            <a:off x="2901" y="1916"/>
            <a:ext cx="1145" cy="704"/>
          </p:xfrm>
          <a:graphic>
            <a:graphicData uri="http://schemas.openxmlformats.org/presentationml/2006/ole">
              <mc:AlternateContent xmlns:mc="http://schemas.openxmlformats.org/markup-compatibility/2006">
                <mc:Choice xmlns:v="urn:schemas-microsoft-com:vml" Requires="v">
                  <p:oleObj name="Flash Movie" r:id="rId6" imgW="1605240" imgH="1151280" progId="">
                    <p:embed/>
                  </p:oleObj>
                </mc:Choice>
                <mc:Fallback>
                  <p:oleObj name="Flash Movie" r:id="rId6" imgW="1605240" imgH="1151280" progId="">
                    <p:embed/>
                    <p:pic>
                      <p:nvPicPr>
                        <p:cNvPr id="0"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1" y="1916"/>
                          <a:ext cx="1145" cy="704"/>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7" name="Object 23"/>
            <p:cNvGraphicFramePr>
              <a:graphicFrameLocks noChangeAspect="1"/>
            </p:cNvGraphicFramePr>
            <p:nvPr/>
          </p:nvGraphicFramePr>
          <p:xfrm>
            <a:off x="4467" y="1888"/>
            <a:ext cx="1180" cy="835"/>
          </p:xfrm>
          <a:graphic>
            <a:graphicData uri="http://schemas.openxmlformats.org/presentationml/2006/ole">
              <mc:AlternateContent xmlns:mc="http://schemas.openxmlformats.org/markup-compatibility/2006">
                <mc:Choice xmlns:v="urn:schemas-microsoft-com:vml" Requires="v">
                  <p:oleObj name="Flash Movie" r:id="rId8" imgW="1384200" imgH="980280" progId="">
                    <p:embed/>
                  </p:oleObj>
                </mc:Choice>
                <mc:Fallback>
                  <p:oleObj name="Flash Movie" r:id="rId8" imgW="1384200" imgH="980280" progId="">
                    <p:embed/>
                    <p:pic>
                      <p:nvPicPr>
                        <p:cNvPr id="0"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7" y="1888"/>
                          <a:ext cx="1180" cy="835"/>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8" name="AutoShape 24"/>
            <p:cNvSpPr>
              <a:spLocks noChangeArrowheads="1"/>
            </p:cNvSpPr>
            <p:nvPr/>
          </p:nvSpPr>
          <p:spPr bwMode="auto">
            <a:xfrm>
              <a:off x="2562" y="2024"/>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49" name="AutoShape 25"/>
            <p:cNvSpPr>
              <a:spLocks noChangeArrowheads="1"/>
            </p:cNvSpPr>
            <p:nvPr/>
          </p:nvSpPr>
          <p:spPr bwMode="auto">
            <a:xfrm>
              <a:off x="4105" y="2025"/>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50" name="AutoShape 26"/>
            <p:cNvSpPr>
              <a:spLocks noChangeArrowheads="1"/>
            </p:cNvSpPr>
            <p:nvPr/>
          </p:nvSpPr>
          <p:spPr bwMode="auto">
            <a:xfrm>
              <a:off x="2653" y="2886"/>
              <a:ext cx="908" cy="317"/>
            </a:xfrm>
            <a:prstGeom prst="wedgeRoundRectCallout">
              <a:avLst>
                <a:gd name="adj1" fmla="val 3856"/>
                <a:gd name="adj2" fmla="val -12192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Subestación de transporte</a:t>
              </a:r>
              <a:endParaRPr lang="es-ES" sz="1500" b="1" dirty="0">
                <a:latin typeface="Times New Roman" pitchFamily="18" charset="0"/>
              </a:endParaRPr>
            </a:p>
          </p:txBody>
        </p:sp>
        <p:sp>
          <p:nvSpPr>
            <p:cNvPr id="666651" name="AutoShape 27"/>
            <p:cNvSpPr>
              <a:spLocks noChangeArrowheads="1"/>
            </p:cNvSpPr>
            <p:nvPr/>
          </p:nvSpPr>
          <p:spPr bwMode="auto">
            <a:xfrm>
              <a:off x="3742" y="1389"/>
              <a:ext cx="908" cy="317"/>
            </a:xfrm>
            <a:prstGeom prst="wedgeRoundRectCallout">
              <a:avLst>
                <a:gd name="adj1" fmla="val 62444"/>
                <a:gd name="adj2" fmla="val 10930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Centro de distribución</a:t>
              </a:r>
              <a:endParaRPr lang="es-ES" sz="1500" b="1" dirty="0">
                <a:latin typeface="Times New Roman" pitchFamily="18" charset="0"/>
              </a:endParaRPr>
            </a:p>
          </p:txBody>
        </p:sp>
      </p:grpSp>
      <p:grpSp>
        <p:nvGrpSpPr>
          <p:cNvPr id="666652" name="Group 28"/>
          <p:cNvGrpSpPr>
            <a:grpSpLocks/>
          </p:cNvGrpSpPr>
          <p:nvPr/>
        </p:nvGrpSpPr>
        <p:grpSpPr bwMode="auto">
          <a:xfrm>
            <a:off x="1754188" y="765175"/>
            <a:ext cx="7958137" cy="5903913"/>
            <a:chOff x="1020" y="482"/>
            <a:chExt cx="4627" cy="3719"/>
          </a:xfrm>
        </p:grpSpPr>
        <p:sp>
          <p:nvSpPr>
            <p:cNvPr id="666653" name="Rectangle 29"/>
            <p:cNvSpPr>
              <a:spLocks noChangeArrowheads="1"/>
            </p:cNvSpPr>
            <p:nvPr/>
          </p:nvSpPr>
          <p:spPr bwMode="auto">
            <a:xfrm>
              <a:off x="2744" y="482"/>
              <a:ext cx="2903" cy="3719"/>
            </a:xfrm>
            <a:prstGeom prst="rect">
              <a:avLst/>
            </a:prstGeom>
            <a:noFill/>
            <a:ln w="38100">
              <a:solidFill>
                <a:srgbClr val="0070C0"/>
              </a:solidFill>
              <a:prstDash val="sysDot"/>
              <a:miter lim="800000"/>
              <a:headEnd type="none" w="sm" len="sm"/>
              <a:tailEnd type="none" w="sm" len="sm"/>
            </a:ln>
            <a:effectLst/>
          </p:spPr>
          <p:txBody>
            <a:bodyPr wrap="none" anchor="ctr"/>
            <a:lstStyle/>
            <a:p>
              <a:endParaRPr lang="es-ES"/>
            </a:p>
          </p:txBody>
        </p:sp>
        <p:sp>
          <p:nvSpPr>
            <p:cNvPr id="666654" name="Text Box 30"/>
            <p:cNvSpPr txBox="1">
              <a:spLocks noChangeArrowheads="1"/>
            </p:cNvSpPr>
            <p:nvPr/>
          </p:nvSpPr>
          <p:spPr bwMode="auto">
            <a:xfrm>
              <a:off x="1020" y="3884"/>
              <a:ext cx="1497" cy="288"/>
            </a:xfrm>
            <a:prstGeom prst="rect">
              <a:avLst/>
            </a:prstGeom>
            <a:solidFill>
              <a:schemeClr val="accent6">
                <a:lumMod val="20000"/>
                <a:lumOff val="80000"/>
              </a:schemeClr>
            </a:solidFill>
            <a:ln w="12700" cap="sq">
              <a:solidFill>
                <a:srgbClr val="0070C0"/>
              </a:solidFill>
              <a:miter lim="800000"/>
              <a:headEnd type="none" w="sm" len="sm"/>
              <a:tailEnd type="none" w="sm" len="sm"/>
            </a:ln>
            <a:effectLst/>
          </p:spPr>
          <p:txBody>
            <a:bodyPr>
              <a:spAutoFit/>
            </a:bodyPr>
            <a:lstStyle/>
            <a:p>
              <a:pPr algn="l">
                <a:spcBef>
                  <a:spcPct val="50000"/>
                </a:spcBef>
              </a:pPr>
              <a:r>
                <a:rPr lang="es-MX" sz="2400" b="1" dirty="0">
                  <a:solidFill>
                    <a:srgbClr val="003366"/>
                  </a:solidFill>
                  <a:effectLst>
                    <a:outerShdw blurRad="38100" dist="38100" dir="2700000" algn="tl">
                      <a:srgbClr val="000000"/>
                    </a:outerShdw>
                  </a:effectLst>
                  <a:latin typeface="Times New Roman" pitchFamily="18" charset="0"/>
                </a:rPr>
                <a:t>Ámbito del PLC</a:t>
              </a:r>
              <a:endParaRPr lang="es-ES" sz="2400" b="1" dirty="0">
                <a:solidFill>
                  <a:srgbClr val="003366"/>
                </a:solidFill>
                <a:effectLst>
                  <a:outerShdw blurRad="38100" dist="38100" dir="2700000" algn="tl">
                    <a:srgbClr val="000000"/>
                  </a:outerShdw>
                </a:effectLst>
                <a:latin typeface="Times New Roman" pitchFamily="18" charset="0"/>
              </a:endParaRPr>
            </a:p>
          </p:txBody>
        </p:sp>
      </p:grpSp>
      <p:grpSp>
        <p:nvGrpSpPr>
          <p:cNvPr id="666656" name="Group 32"/>
          <p:cNvGrpSpPr>
            <a:grpSpLocks/>
          </p:cNvGrpSpPr>
          <p:nvPr/>
        </p:nvGrpSpPr>
        <p:grpSpPr bwMode="auto">
          <a:xfrm>
            <a:off x="7761288" y="4329113"/>
            <a:ext cx="1325562" cy="2146300"/>
            <a:chOff x="4513" y="2727"/>
            <a:chExt cx="771" cy="1352"/>
          </a:xfrm>
        </p:grpSpPr>
        <p:sp>
          <p:nvSpPr>
            <p:cNvPr id="666657" name="AutoShape 33"/>
            <p:cNvSpPr>
              <a:spLocks noChangeArrowheads="1"/>
            </p:cNvSpPr>
            <p:nvPr/>
          </p:nvSpPr>
          <p:spPr bwMode="auto">
            <a:xfrm rot="5400000">
              <a:off x="4694" y="2659"/>
              <a:ext cx="317" cy="453"/>
            </a:xfrm>
            <a:prstGeom prst="rightArrow">
              <a:avLst>
                <a:gd name="adj1" fmla="val 50111"/>
                <a:gd name="adj2" fmla="val 27444"/>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pic>
          <p:nvPicPr>
            <p:cNvPr id="666658" name="Picture 34" descr="casa plc"/>
            <p:cNvPicPr>
              <a:picLocks noChangeAspect="1" noChangeArrowheads="1"/>
            </p:cNvPicPr>
            <p:nvPr/>
          </p:nvPicPr>
          <p:blipFill>
            <a:blip r:embed="rId10" cstate="print"/>
            <a:srcRect/>
            <a:stretch>
              <a:fillRect/>
            </a:stretch>
          </p:blipFill>
          <p:spPr bwMode="auto">
            <a:xfrm>
              <a:off x="4558" y="3170"/>
              <a:ext cx="590" cy="532"/>
            </a:xfrm>
            <a:prstGeom prst="rect">
              <a:avLst/>
            </a:prstGeom>
            <a:noFill/>
          </p:spPr>
        </p:pic>
        <p:pic>
          <p:nvPicPr>
            <p:cNvPr id="666659" name="Picture 35" descr="casa plc"/>
            <p:cNvPicPr>
              <a:picLocks noChangeAspect="1" noChangeArrowheads="1"/>
            </p:cNvPicPr>
            <p:nvPr/>
          </p:nvPicPr>
          <p:blipFill>
            <a:blip r:embed="rId10" cstate="print"/>
            <a:srcRect/>
            <a:stretch>
              <a:fillRect/>
            </a:stretch>
          </p:blipFill>
          <p:spPr bwMode="auto">
            <a:xfrm>
              <a:off x="4513" y="3793"/>
              <a:ext cx="317" cy="286"/>
            </a:xfrm>
            <a:prstGeom prst="rect">
              <a:avLst/>
            </a:prstGeom>
            <a:noFill/>
          </p:spPr>
        </p:pic>
        <p:pic>
          <p:nvPicPr>
            <p:cNvPr id="666660" name="Picture 36" descr="casa plc"/>
            <p:cNvPicPr>
              <a:picLocks noChangeAspect="1" noChangeArrowheads="1"/>
            </p:cNvPicPr>
            <p:nvPr/>
          </p:nvPicPr>
          <p:blipFill>
            <a:blip r:embed="rId10" cstate="print"/>
            <a:srcRect/>
            <a:stretch>
              <a:fillRect/>
            </a:stretch>
          </p:blipFill>
          <p:spPr bwMode="auto">
            <a:xfrm>
              <a:off x="4921" y="3738"/>
              <a:ext cx="363" cy="327"/>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6638"/>
                                        </p:tgtEl>
                                        <p:attrNameLst>
                                          <p:attrName>style.visibility</p:attrName>
                                        </p:attrNameLst>
                                      </p:cBhvr>
                                      <p:to>
                                        <p:strVal val="visible"/>
                                      </p:to>
                                    </p:set>
                                    <p:animEffect transition="in" filter="checkerboard(across)">
                                      <p:cBhvr>
                                        <p:cTn id="7" dur="500"/>
                                        <p:tgtEl>
                                          <p:spTgt spid="666638"/>
                                        </p:tgtEl>
                                      </p:cBhvr>
                                    </p:animEffect>
                                  </p:childTnLst>
                                </p:cTn>
                              </p:par>
                            </p:childTnLst>
                          </p:cTn>
                        </p:par>
                        <p:par>
                          <p:cTn id="8" fill="hold">
                            <p:stCondLst>
                              <p:cond delay="500"/>
                            </p:stCondLst>
                            <p:childTnLst>
                              <p:par>
                                <p:cTn id="9" presetID="8" presetClass="entr" presetSubtype="16" fill="hold" nodeType="afterEffect">
                                  <p:stCondLst>
                                    <p:cond delay="1000"/>
                                  </p:stCondLst>
                                  <p:childTnLst>
                                    <p:set>
                                      <p:cBhvr>
                                        <p:cTn id="10" dur="1" fill="hold">
                                          <p:stCondLst>
                                            <p:cond delay="0"/>
                                          </p:stCondLst>
                                        </p:cTn>
                                        <p:tgtEl>
                                          <p:spTgt spid="666629"/>
                                        </p:tgtEl>
                                        <p:attrNameLst>
                                          <p:attrName>style.visibility</p:attrName>
                                        </p:attrNameLst>
                                      </p:cBhvr>
                                      <p:to>
                                        <p:strVal val="visible"/>
                                      </p:to>
                                    </p:set>
                                    <p:animEffect transition="in" filter="diamond(in)">
                                      <p:cBhvr>
                                        <p:cTn id="11" dur="2000"/>
                                        <p:tgtEl>
                                          <p:spTgt spid="666629"/>
                                        </p:tgtEl>
                                      </p:cBhvr>
                                    </p:animEffect>
                                  </p:childTnLst>
                                </p:cTn>
                              </p:par>
                            </p:childTnLst>
                          </p:cTn>
                        </p:par>
                        <p:par>
                          <p:cTn id="12" fill="hold">
                            <p:stCondLst>
                              <p:cond delay="3500"/>
                            </p:stCondLst>
                            <p:childTnLst>
                              <p:par>
                                <p:cTn id="13" presetID="5" presetClass="entr" presetSubtype="10" fill="hold" nodeType="afterEffect">
                                  <p:stCondLst>
                                    <p:cond delay="1000"/>
                                  </p:stCondLst>
                                  <p:childTnLst>
                                    <p:set>
                                      <p:cBhvr>
                                        <p:cTn id="14" dur="1" fill="hold">
                                          <p:stCondLst>
                                            <p:cond delay="0"/>
                                          </p:stCondLst>
                                        </p:cTn>
                                        <p:tgtEl>
                                          <p:spTgt spid="666645"/>
                                        </p:tgtEl>
                                        <p:attrNameLst>
                                          <p:attrName>style.visibility</p:attrName>
                                        </p:attrNameLst>
                                      </p:cBhvr>
                                      <p:to>
                                        <p:strVal val="visible"/>
                                      </p:to>
                                    </p:set>
                                    <p:animEffect transition="in" filter="checkerboard(across)">
                                      <p:cBhvr>
                                        <p:cTn id="15" dur="500"/>
                                        <p:tgtEl>
                                          <p:spTgt spid="666645"/>
                                        </p:tgtEl>
                                      </p:cBhvr>
                                    </p:animEffect>
                                  </p:childTnLst>
                                </p:cTn>
                              </p:par>
                            </p:childTnLst>
                          </p:cTn>
                        </p:par>
                        <p:par>
                          <p:cTn id="16" fill="hold">
                            <p:stCondLst>
                              <p:cond delay="5000"/>
                            </p:stCondLst>
                            <p:childTnLst>
                              <p:par>
                                <p:cTn id="17" presetID="8" presetClass="entr" presetSubtype="16" fill="hold" nodeType="afterEffect">
                                  <p:stCondLst>
                                    <p:cond delay="0"/>
                                  </p:stCondLst>
                                  <p:childTnLst>
                                    <p:set>
                                      <p:cBhvr>
                                        <p:cTn id="18" dur="1" fill="hold">
                                          <p:stCondLst>
                                            <p:cond delay="0"/>
                                          </p:stCondLst>
                                        </p:cTn>
                                        <p:tgtEl>
                                          <p:spTgt spid="666632"/>
                                        </p:tgtEl>
                                        <p:attrNameLst>
                                          <p:attrName>style.visibility</p:attrName>
                                        </p:attrNameLst>
                                      </p:cBhvr>
                                      <p:to>
                                        <p:strVal val="visible"/>
                                      </p:to>
                                    </p:set>
                                    <p:animEffect transition="in" filter="diamond(in)">
                                      <p:cBhvr>
                                        <p:cTn id="19" dur="2000"/>
                                        <p:tgtEl>
                                          <p:spTgt spid="666632"/>
                                        </p:tgtEl>
                                      </p:cBhvr>
                                    </p:animEffect>
                                  </p:childTnLst>
                                </p:cTn>
                              </p:par>
                            </p:childTnLst>
                          </p:cTn>
                        </p:par>
                        <p:par>
                          <p:cTn id="20" fill="hold">
                            <p:stCondLst>
                              <p:cond delay="7000"/>
                            </p:stCondLst>
                            <p:childTnLst>
                              <p:par>
                                <p:cTn id="21" presetID="5" presetClass="entr" presetSubtype="10" fill="hold" nodeType="afterEffect">
                                  <p:stCondLst>
                                    <p:cond delay="0"/>
                                  </p:stCondLst>
                                  <p:childTnLst>
                                    <p:set>
                                      <p:cBhvr>
                                        <p:cTn id="22" dur="1" fill="hold">
                                          <p:stCondLst>
                                            <p:cond delay="0"/>
                                          </p:stCondLst>
                                        </p:cTn>
                                        <p:tgtEl>
                                          <p:spTgt spid="666656"/>
                                        </p:tgtEl>
                                        <p:attrNameLst>
                                          <p:attrName>style.visibility</p:attrName>
                                        </p:attrNameLst>
                                      </p:cBhvr>
                                      <p:to>
                                        <p:strVal val="visible"/>
                                      </p:to>
                                    </p:set>
                                    <p:animEffect transition="in" filter="checkerboard(across)">
                                      <p:cBhvr>
                                        <p:cTn id="23" dur="500"/>
                                        <p:tgtEl>
                                          <p:spTgt spid="666656"/>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66635"/>
                                        </p:tgtEl>
                                        <p:attrNameLst>
                                          <p:attrName>style.visibility</p:attrName>
                                        </p:attrNameLst>
                                      </p:cBhvr>
                                      <p:to>
                                        <p:strVal val="visible"/>
                                      </p:to>
                                    </p:set>
                                    <p:animEffect transition="in" filter="checkerboard(across)">
                                      <p:cBhvr>
                                        <p:cTn id="27" dur="500"/>
                                        <p:tgtEl>
                                          <p:spTgt spid="666635"/>
                                        </p:tgtEl>
                                      </p:cBhvr>
                                    </p:animEffect>
                                  </p:childTnLst>
                                </p:cTn>
                              </p:par>
                            </p:childTnLst>
                          </p:cTn>
                        </p:par>
                        <p:par>
                          <p:cTn id="28" fill="hold">
                            <p:stCondLst>
                              <p:cond delay="9000"/>
                            </p:stCondLst>
                            <p:childTnLst>
                              <p:par>
                                <p:cTn id="29" presetID="5" presetClass="exit" presetSubtype="10" fill="hold" nodeType="afterEffect">
                                  <p:stCondLst>
                                    <p:cond delay="2000"/>
                                  </p:stCondLst>
                                  <p:childTnLst>
                                    <p:animEffect transition="out" filter="checkerboard(across)">
                                      <p:cBhvr>
                                        <p:cTn id="30" dur="500"/>
                                        <p:tgtEl>
                                          <p:spTgt spid="666629"/>
                                        </p:tgtEl>
                                      </p:cBhvr>
                                    </p:animEffect>
                                    <p:set>
                                      <p:cBhvr>
                                        <p:cTn id="31" dur="1" fill="hold">
                                          <p:stCondLst>
                                            <p:cond delay="499"/>
                                          </p:stCondLst>
                                        </p:cTn>
                                        <p:tgtEl>
                                          <p:spTgt spid="666629"/>
                                        </p:tgtEl>
                                        <p:attrNameLst>
                                          <p:attrName>style.visibility</p:attrName>
                                        </p:attrNameLst>
                                      </p:cBhvr>
                                      <p:to>
                                        <p:strVal val="hidden"/>
                                      </p:to>
                                    </p:set>
                                  </p:childTnLst>
                                </p:cTn>
                              </p:par>
                            </p:childTnLst>
                          </p:cTn>
                        </p:par>
                        <p:par>
                          <p:cTn id="32" fill="hold">
                            <p:stCondLst>
                              <p:cond delay="11500"/>
                            </p:stCondLst>
                            <p:childTnLst>
                              <p:par>
                                <p:cTn id="33" presetID="5" presetClass="exit" presetSubtype="10" fill="hold" nodeType="afterEffect">
                                  <p:stCondLst>
                                    <p:cond delay="0"/>
                                  </p:stCondLst>
                                  <p:childTnLst>
                                    <p:animEffect transition="out" filter="checkerboard(across)">
                                      <p:cBhvr>
                                        <p:cTn id="34" dur="500"/>
                                        <p:tgtEl>
                                          <p:spTgt spid="666632"/>
                                        </p:tgtEl>
                                      </p:cBhvr>
                                    </p:animEffect>
                                    <p:set>
                                      <p:cBhvr>
                                        <p:cTn id="35" dur="1" fill="hold">
                                          <p:stCondLst>
                                            <p:cond delay="499"/>
                                          </p:stCondLst>
                                        </p:cTn>
                                        <p:tgtEl>
                                          <p:spTgt spid="666632"/>
                                        </p:tgtEl>
                                        <p:attrNameLst>
                                          <p:attrName>style.visibility</p:attrName>
                                        </p:attrNameLst>
                                      </p:cBhvr>
                                      <p:to>
                                        <p:strVal val="hidden"/>
                                      </p:to>
                                    </p:set>
                                  </p:childTnLst>
                                </p:cTn>
                              </p:par>
                            </p:childTnLst>
                          </p:cTn>
                        </p:par>
                        <p:par>
                          <p:cTn id="36" fill="hold">
                            <p:stCondLst>
                              <p:cond delay="12000"/>
                            </p:stCondLst>
                            <p:childTnLst>
                              <p:par>
                                <p:cTn id="37" presetID="5" presetClass="exit" presetSubtype="10" fill="hold" nodeType="afterEffect">
                                  <p:stCondLst>
                                    <p:cond delay="0"/>
                                  </p:stCondLst>
                                  <p:childTnLst>
                                    <p:animEffect transition="out" filter="checkerboard(across)">
                                      <p:cBhvr>
                                        <p:cTn id="38" dur="500"/>
                                        <p:tgtEl>
                                          <p:spTgt spid="666635"/>
                                        </p:tgtEl>
                                      </p:cBhvr>
                                    </p:animEffect>
                                    <p:set>
                                      <p:cBhvr>
                                        <p:cTn id="39" dur="1" fill="hold">
                                          <p:stCondLst>
                                            <p:cond delay="499"/>
                                          </p:stCondLst>
                                        </p:cTn>
                                        <p:tgtEl>
                                          <p:spTgt spid="666635"/>
                                        </p:tgtEl>
                                        <p:attrNameLst>
                                          <p:attrName>style.visibility</p:attrName>
                                        </p:attrNameLst>
                                      </p:cBhvr>
                                      <p:to>
                                        <p:strVal val="hidden"/>
                                      </p:to>
                                    </p:set>
                                  </p:childTnLst>
                                </p:cTn>
                              </p:par>
                            </p:childTnLst>
                          </p:cTn>
                        </p:par>
                        <p:par>
                          <p:cTn id="40" fill="hold">
                            <p:stCondLst>
                              <p:cond delay="12500"/>
                            </p:stCondLst>
                            <p:childTnLst>
                              <p:par>
                                <p:cTn id="41" presetID="5" presetClass="entr" presetSubtype="10" fill="hold" nodeType="afterEffect">
                                  <p:stCondLst>
                                    <p:cond delay="1000"/>
                                  </p:stCondLst>
                                  <p:childTnLst>
                                    <p:set>
                                      <p:cBhvr>
                                        <p:cTn id="42" dur="1" fill="hold">
                                          <p:stCondLst>
                                            <p:cond delay="0"/>
                                          </p:stCondLst>
                                        </p:cTn>
                                        <p:tgtEl>
                                          <p:spTgt spid="666652"/>
                                        </p:tgtEl>
                                        <p:attrNameLst>
                                          <p:attrName>style.visibility</p:attrName>
                                        </p:attrNameLst>
                                      </p:cBhvr>
                                      <p:to>
                                        <p:strVal val="visible"/>
                                      </p:to>
                                    </p:set>
                                    <p:animEffect transition="in" filter="checkerboard(across)">
                                      <p:cBhvr>
                                        <p:cTn id="43" dur="500"/>
                                        <p:tgtEl>
                                          <p:spTgt spid="66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0" y="0"/>
            <a:ext cx="9906000"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graphicFrame>
        <p:nvGraphicFramePr>
          <p:cNvPr id="576516" name="Object 4"/>
          <p:cNvGraphicFramePr>
            <a:graphicFrameLocks noChangeAspect="1"/>
          </p:cNvGraphicFramePr>
          <p:nvPr>
            <p:extLst>
              <p:ext uri="{D42A27DB-BD31-4B8C-83A1-F6EECF244321}">
                <p14:modId xmlns:p14="http://schemas.microsoft.com/office/powerpoint/2010/main" val="893318635"/>
              </p:ext>
            </p:extLst>
          </p:nvPr>
        </p:nvGraphicFramePr>
        <p:xfrm>
          <a:off x="0" y="1563688"/>
          <a:ext cx="9906000" cy="5403850"/>
        </p:xfrm>
        <a:graphic>
          <a:graphicData uri="http://schemas.openxmlformats.org/presentationml/2006/ole">
            <mc:AlternateContent xmlns:mc="http://schemas.openxmlformats.org/markup-compatibility/2006">
              <mc:Choice xmlns:v="urn:schemas-microsoft-com:vml" Requires="v">
                <p:oleObj name="Picture" r:id="rId2" imgW="5353656" imgH="3162963" progId="Word.Picture.8">
                  <p:embed/>
                </p:oleObj>
              </mc:Choice>
              <mc:Fallback>
                <p:oleObj name="Picture" r:id="rId2" imgW="5353656" imgH="3162963" progId="Word.Picture.8">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3688"/>
                        <a:ext cx="9906000" cy="5403850"/>
                      </a:xfrm>
                      <a:prstGeom prst="rect">
                        <a:avLst/>
                      </a:prstGeom>
                      <a:solidFill>
                        <a:srgbClr val="FF9900"/>
                      </a:solidFill>
                      <a:ln w="76200">
                        <a:solidFill>
                          <a:srgbClr val="0070C0"/>
                        </a:solidFill>
                        <a:miter lim="800000"/>
                        <a:headEnd type="none" w="sm" len="sm"/>
                        <a:tailEnd type="none" w="sm" len="sm"/>
                      </a:ln>
                    </p:spPr>
                  </p:pic>
                </p:oleObj>
              </mc:Fallback>
            </mc:AlternateContent>
          </a:graphicData>
        </a:graphic>
      </p:graphicFrame>
    </p:spTree>
  </p:cSld>
  <p:clrMapOvr>
    <a:masterClrMapping/>
  </p:clrMapOvr>
  <p:transition/>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4569</TotalTime>
  <Words>3289</Words>
  <Application>Microsoft Office PowerPoint</Application>
  <PresentationFormat>A4 (210 x 297 mm)</PresentationFormat>
  <Paragraphs>292</Paragraphs>
  <Slides>36</Slides>
  <Notes>15</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5</vt:i4>
      </vt:variant>
      <vt:variant>
        <vt:lpstr>Títulos de diapositiva</vt:lpstr>
      </vt:variant>
      <vt:variant>
        <vt:i4>36</vt:i4>
      </vt:variant>
    </vt:vector>
  </HeadingPairs>
  <TitlesOfParts>
    <vt:vector size="49" baseType="lpstr">
      <vt:lpstr>Arial</vt:lpstr>
      <vt:lpstr>Calibri</vt:lpstr>
      <vt:lpstr>Copperplate Gothic Bold</vt:lpstr>
      <vt:lpstr>Haettenschweiler</vt:lpstr>
      <vt:lpstr>Times New Roman</vt:lpstr>
      <vt:lpstr>Verdana</vt:lpstr>
      <vt:lpstr>Wingdings</vt:lpstr>
      <vt:lpstr>Presentación en blanco</vt:lpstr>
      <vt:lpstr>Flash Movie</vt:lpstr>
      <vt:lpstr>Picture</vt:lpstr>
      <vt:lpstr>Imagen de mapa de bits</vt:lpstr>
      <vt:lpstr>CorelDRAW</vt:lpstr>
      <vt:lpstr>Diapositiva</vt:lpstr>
      <vt:lpstr>Tecnología de Redes 2634 Introducción a las Comunicaciones 3007</vt:lpstr>
      <vt:lpstr>Tecnología de Redes 2634 Introducción a las Comunicaciones 3007</vt:lpstr>
      <vt:lpstr>  ¿QUÉ SIGNIFICA PLC?  </vt:lpstr>
      <vt:lpstr>PLC  (Broadband over Power Lines) </vt:lpstr>
      <vt:lpstr>PLC Comparación</vt:lpstr>
      <vt:lpstr>PLC Comparación</vt:lpstr>
      <vt:lpstr>Red Eléctrica - Componentes</vt:lpstr>
      <vt:lpstr>PLC Arquitectura de red</vt:lpstr>
      <vt:lpstr>PLC  Arquitectura de red</vt:lpstr>
      <vt:lpstr>PLC  Arquitectura de red</vt:lpstr>
      <vt:lpstr>Como funciona PLC</vt:lpstr>
      <vt:lpstr>Backbone</vt:lpstr>
      <vt:lpstr>PLC Arquitectura de red  Cabecera PLC (HE)</vt:lpstr>
      <vt:lpstr>PLC Arquitectura de red  Cabecera PLC Acopladores</vt:lpstr>
      <vt:lpstr>Presentación de PowerPoint</vt:lpstr>
      <vt:lpstr>Presentación de PowerPoint</vt:lpstr>
      <vt:lpstr>Cabecera PLC (HE)</vt:lpstr>
      <vt:lpstr>Presentación de PowerPoint</vt:lpstr>
      <vt:lpstr>PLC Arquitectura de red   Repetidor PLC (HG)</vt:lpstr>
      <vt:lpstr>PLC Arquitectura de red   Repetidor/Gateway Media tensión</vt:lpstr>
      <vt:lpstr>Como funciona PLC</vt:lpstr>
      <vt:lpstr>PLC Arquitectura de red   Modem PLC (HG)</vt:lpstr>
      <vt:lpstr>PLC Arquitectura de red   Modem PLC (HG)</vt:lpstr>
      <vt:lpstr>Presentación de PowerPoint</vt:lpstr>
      <vt:lpstr>Presentación de PowerPoint</vt:lpstr>
      <vt:lpstr>PLC Arquitectura de red  </vt:lpstr>
      <vt:lpstr>Presentación de PowerPoint</vt:lpstr>
      <vt:lpstr>Presentación de PowerPoint</vt:lpstr>
      <vt:lpstr>Presentación de PowerPoint</vt:lpstr>
      <vt:lpstr>PLC Ventajas y Desventajas</vt:lpstr>
      <vt:lpstr>Presentación de PowerPoint</vt:lpstr>
      <vt:lpstr>Transmisión PLC</vt:lpstr>
      <vt:lpstr>Tecnología DS2</vt:lpstr>
      <vt:lpstr>Experiencia en Argentina</vt:lpstr>
      <vt:lpstr>Foro PLC Argentina</vt:lpstr>
      <vt:lpstr>Presentación de PowerPoint</vt:lpstr>
    </vt:vector>
  </TitlesOfParts>
  <Company>Materias Interactivas en Linea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Redes y Comunicaciones de Datos en Internet</dc:subject>
  <dc:creator>Pablo Alejandro Lena - </dc:creator>
  <dc:description>PLC_x000d_
Actualizada 15-04-07</dc:description>
  <cp:lastModifiedBy>Pablo Alejandro Lena</cp:lastModifiedBy>
  <cp:revision>584</cp:revision>
  <cp:lastPrinted>2001-08-15T02:44:10Z</cp:lastPrinted>
  <dcterms:created xsi:type="dcterms:W3CDTF">2000-04-03T00:38:42Z</dcterms:created>
  <dcterms:modified xsi:type="dcterms:W3CDTF">2021-05-02T21:22:21Z</dcterms:modified>
  <cp:category>Transparencias de Clase</cp:category>
</cp:coreProperties>
</file>